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7" r:id="rId5"/>
    <p:sldId id="310" r:id="rId6"/>
    <p:sldId id="271" r:id="rId7"/>
    <p:sldId id="309" r:id="rId8"/>
    <p:sldId id="291" r:id="rId9"/>
    <p:sldId id="268" r:id="rId10"/>
    <p:sldId id="293" r:id="rId11"/>
    <p:sldId id="331" r:id="rId12"/>
    <p:sldId id="315" r:id="rId13"/>
    <p:sldId id="278" r:id="rId14"/>
    <p:sldId id="279" r:id="rId15"/>
    <p:sldId id="280" r:id="rId16"/>
    <p:sldId id="332" r:id="rId17"/>
    <p:sldId id="333" r:id="rId18"/>
    <p:sldId id="335" r:id="rId19"/>
    <p:sldId id="337" r:id="rId20"/>
    <p:sldId id="336" r:id="rId21"/>
    <p:sldId id="316" r:id="rId22"/>
    <p:sldId id="338" r:id="rId23"/>
    <p:sldId id="339" r:id="rId24"/>
    <p:sldId id="340" r:id="rId25"/>
    <p:sldId id="341" r:id="rId26"/>
    <p:sldId id="304" r:id="rId27"/>
    <p:sldId id="311" r:id="rId28"/>
    <p:sldId id="312" r:id="rId29"/>
    <p:sldId id="313" r:id="rId30"/>
    <p:sldId id="314" r:id="rId31"/>
    <p:sldId id="317" r:id="rId32"/>
    <p:sldId id="318" r:id="rId33"/>
    <p:sldId id="320" r:id="rId34"/>
    <p:sldId id="321" r:id="rId35"/>
    <p:sldId id="305"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2" d="100"/>
          <a:sy n="62" d="100"/>
        </p:scale>
        <p:origin x="828" y="56"/>
      </p:cViewPr>
      <p:guideLst/>
    </p:cSldViewPr>
  </p:slideViewPr>
  <p:outlineViewPr>
    <p:cViewPr>
      <p:scale>
        <a:sx n="33" d="100"/>
        <a:sy n="33" d="100"/>
      </p:scale>
      <p:origin x="0" y="-188"/>
    </p:cViewPr>
  </p:outlin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3D8DE-0497-47EE-85B7-ACC866239A8F}" type="doc">
      <dgm:prSet loTypeId="urn:microsoft.com/office/officeart/2005/8/layout/hList7" loCatId="list" qsTypeId="urn:microsoft.com/office/officeart/2005/8/quickstyle/simple1" qsCatId="simple" csTypeId="urn:microsoft.com/office/officeart/2005/8/colors/accent1_2" csCatId="accent1" phldr="1"/>
      <dgm:spPr/>
    </dgm:pt>
    <dgm:pt modelId="{1E6EBAB2-A8C0-4CDD-944A-C6876C45DC15}">
      <dgm:prSet phldrT="[Text]"/>
      <dgm:spPr>
        <a:solidFill>
          <a:schemeClr val="tx2">
            <a:lumMod val="60000"/>
            <a:lumOff val="40000"/>
          </a:schemeClr>
        </a:solidFill>
      </dgm:spPr>
      <dgm:t>
        <a:bodyPr/>
        <a:lstStyle/>
        <a:p>
          <a:pPr rtl="0"/>
          <a:r>
            <a:rPr lang="en-US" dirty="0"/>
            <a:t>Legislative: </a:t>
          </a:r>
          <a:r>
            <a:rPr lang="en-US" b="1" dirty="0">
              <a:latin typeface="Calibri Light" panose="020F0302020204030204"/>
            </a:rPr>
            <a:t>sets policy </a:t>
          </a:r>
          <a:r>
            <a:rPr lang="en-US" dirty="0">
              <a:latin typeface="Calibri Light" panose="020F0302020204030204"/>
            </a:rPr>
            <a:t>&amp;</a:t>
          </a:r>
          <a:r>
            <a:rPr lang="en-US" dirty="0"/>
            <a:t> votes on the budget</a:t>
          </a:r>
        </a:p>
      </dgm:t>
    </dgm:pt>
    <dgm:pt modelId="{B27A6CF3-3DC9-44F3-8BB2-69150CC66B57}" type="parTrans" cxnId="{B162CCD8-318D-4167-B23D-7D0460652DCB}">
      <dgm:prSet/>
      <dgm:spPr/>
      <dgm:t>
        <a:bodyPr/>
        <a:lstStyle/>
        <a:p>
          <a:endParaRPr lang="en-US"/>
        </a:p>
      </dgm:t>
    </dgm:pt>
    <dgm:pt modelId="{86D504BA-BCB8-4757-9A3E-53B42C8BF2A2}" type="sibTrans" cxnId="{B162CCD8-318D-4167-B23D-7D0460652DCB}">
      <dgm:prSet/>
      <dgm:spPr/>
      <dgm:t>
        <a:bodyPr/>
        <a:lstStyle/>
        <a:p>
          <a:endParaRPr lang="en-US"/>
        </a:p>
      </dgm:t>
    </dgm:pt>
    <dgm:pt modelId="{CBAC2593-F3AF-44A4-B229-788BEE4FBD48}">
      <dgm:prSet phldrT="[Text]"/>
      <dgm:spPr>
        <a:solidFill>
          <a:schemeClr val="accent2">
            <a:lumMod val="60000"/>
            <a:lumOff val="40000"/>
          </a:schemeClr>
        </a:solidFill>
      </dgm:spPr>
      <dgm:t>
        <a:bodyPr/>
        <a:lstStyle/>
        <a:p>
          <a:r>
            <a:rPr lang="en-US" dirty="0"/>
            <a:t>Executive: carries out laws; runs government</a:t>
          </a:r>
        </a:p>
      </dgm:t>
    </dgm:pt>
    <dgm:pt modelId="{CE1E5722-71EB-4337-BFF3-B9CBD9376F5A}" type="parTrans" cxnId="{124D1BC6-3BCB-4E2D-ADE3-1445A0A3382F}">
      <dgm:prSet/>
      <dgm:spPr/>
      <dgm:t>
        <a:bodyPr/>
        <a:lstStyle/>
        <a:p>
          <a:endParaRPr lang="en-US"/>
        </a:p>
      </dgm:t>
    </dgm:pt>
    <dgm:pt modelId="{2FAC9674-DE79-4728-9E5B-FEE0FEAFF0C7}" type="sibTrans" cxnId="{124D1BC6-3BCB-4E2D-ADE3-1445A0A3382F}">
      <dgm:prSet/>
      <dgm:spPr/>
      <dgm:t>
        <a:bodyPr/>
        <a:lstStyle/>
        <a:p>
          <a:endParaRPr lang="en-US"/>
        </a:p>
      </dgm:t>
    </dgm:pt>
    <dgm:pt modelId="{39BF115E-7135-4C3E-8817-E4B737B7B738}">
      <dgm:prSet phldrT="[Text]"/>
      <dgm:spPr>
        <a:solidFill>
          <a:schemeClr val="bg2">
            <a:lumMod val="50000"/>
          </a:schemeClr>
        </a:solidFill>
      </dgm:spPr>
      <dgm:t>
        <a:bodyPr/>
        <a:lstStyle/>
        <a:p>
          <a:r>
            <a:rPr lang="en-US" dirty="0"/>
            <a:t>Courts: interpret the laws</a:t>
          </a:r>
        </a:p>
      </dgm:t>
    </dgm:pt>
    <dgm:pt modelId="{D305CC23-0AB0-4495-B18F-F7DEDD5BFD4D}" type="parTrans" cxnId="{0B7066AB-BEF1-412C-890B-4D17742FEF29}">
      <dgm:prSet/>
      <dgm:spPr/>
      <dgm:t>
        <a:bodyPr/>
        <a:lstStyle/>
        <a:p>
          <a:endParaRPr lang="en-US"/>
        </a:p>
      </dgm:t>
    </dgm:pt>
    <dgm:pt modelId="{C10B2CD4-67B7-4089-926E-3C4C38789CF0}" type="sibTrans" cxnId="{0B7066AB-BEF1-412C-890B-4D17742FEF29}">
      <dgm:prSet/>
      <dgm:spPr/>
      <dgm:t>
        <a:bodyPr/>
        <a:lstStyle/>
        <a:p>
          <a:endParaRPr lang="en-US"/>
        </a:p>
      </dgm:t>
    </dgm:pt>
    <dgm:pt modelId="{8F9A0B5B-0338-4C1A-ACE3-AC4E7CB30A82}" type="pres">
      <dgm:prSet presAssocID="{5883D8DE-0497-47EE-85B7-ACC866239A8F}" presName="Name0" presStyleCnt="0">
        <dgm:presLayoutVars>
          <dgm:dir/>
          <dgm:resizeHandles val="exact"/>
        </dgm:presLayoutVars>
      </dgm:prSet>
      <dgm:spPr/>
    </dgm:pt>
    <dgm:pt modelId="{E3E5A9D2-C6C9-464A-A362-579A1DE1DEA3}" type="pres">
      <dgm:prSet presAssocID="{5883D8DE-0497-47EE-85B7-ACC866239A8F}" presName="fgShape" presStyleLbl="fgShp" presStyleIdx="0" presStyleCnt="1"/>
      <dgm:spPr>
        <a:solidFill>
          <a:srgbClr val="386F88"/>
        </a:solidFill>
      </dgm:spPr>
    </dgm:pt>
    <dgm:pt modelId="{8FCAF584-ED7B-4F1C-92FC-19C707678E30}" type="pres">
      <dgm:prSet presAssocID="{5883D8DE-0497-47EE-85B7-ACC866239A8F}" presName="linComp" presStyleCnt="0"/>
      <dgm:spPr/>
    </dgm:pt>
    <dgm:pt modelId="{3DB3CA48-E292-417B-A0E8-D7CDA22BF8F8}" type="pres">
      <dgm:prSet presAssocID="{1E6EBAB2-A8C0-4CDD-944A-C6876C45DC15}" presName="compNode" presStyleCnt="0"/>
      <dgm:spPr/>
    </dgm:pt>
    <dgm:pt modelId="{1C6BC40D-BCB9-4EEE-93CE-28496554AB44}" type="pres">
      <dgm:prSet presAssocID="{1E6EBAB2-A8C0-4CDD-944A-C6876C45DC15}" presName="bkgdShape" presStyleLbl="node1" presStyleIdx="0" presStyleCnt="3"/>
      <dgm:spPr/>
    </dgm:pt>
    <dgm:pt modelId="{62BEE8FC-DD43-4EFE-9B58-BDCC44A0900C}" type="pres">
      <dgm:prSet presAssocID="{1E6EBAB2-A8C0-4CDD-944A-C6876C45DC15}" presName="nodeTx" presStyleLbl="node1" presStyleIdx="0" presStyleCnt="3">
        <dgm:presLayoutVars>
          <dgm:bulletEnabled val="1"/>
        </dgm:presLayoutVars>
      </dgm:prSet>
      <dgm:spPr/>
    </dgm:pt>
    <dgm:pt modelId="{75C0B141-D5B3-4E63-8F3D-380ACF39C143}" type="pres">
      <dgm:prSet presAssocID="{1E6EBAB2-A8C0-4CDD-944A-C6876C45DC15}" presName="invisiNode" presStyleLbl="node1" presStyleIdx="0" presStyleCnt="3"/>
      <dgm:spPr/>
    </dgm:pt>
    <dgm:pt modelId="{6E7F2DED-E27B-488B-990A-4BE7EEB03A41}" type="pres">
      <dgm:prSet presAssocID="{1E6EBAB2-A8C0-4CDD-944A-C6876C45DC15}"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6E10DE5C-4163-4FD7-8E30-1C568F773FA0}" type="pres">
      <dgm:prSet presAssocID="{86D504BA-BCB8-4757-9A3E-53B42C8BF2A2}" presName="sibTrans" presStyleLbl="sibTrans2D1" presStyleIdx="0" presStyleCnt="0"/>
      <dgm:spPr/>
    </dgm:pt>
    <dgm:pt modelId="{20A6C586-CA15-407A-8C11-FEBC169B2DFE}" type="pres">
      <dgm:prSet presAssocID="{CBAC2593-F3AF-44A4-B229-788BEE4FBD48}" presName="compNode" presStyleCnt="0"/>
      <dgm:spPr/>
    </dgm:pt>
    <dgm:pt modelId="{5A2B7E99-B131-4696-A6C3-20C8B14C111C}" type="pres">
      <dgm:prSet presAssocID="{CBAC2593-F3AF-44A4-B229-788BEE4FBD48}" presName="bkgdShape" presStyleLbl="node1" presStyleIdx="1" presStyleCnt="3"/>
      <dgm:spPr/>
    </dgm:pt>
    <dgm:pt modelId="{F27E8262-0324-418D-816B-CFBAFE2001DD}" type="pres">
      <dgm:prSet presAssocID="{CBAC2593-F3AF-44A4-B229-788BEE4FBD48}" presName="nodeTx" presStyleLbl="node1" presStyleIdx="1" presStyleCnt="3">
        <dgm:presLayoutVars>
          <dgm:bulletEnabled val="1"/>
        </dgm:presLayoutVars>
      </dgm:prSet>
      <dgm:spPr/>
    </dgm:pt>
    <dgm:pt modelId="{2EDF4E67-0BB7-40CD-8A4C-BB85B5F842A4}" type="pres">
      <dgm:prSet presAssocID="{CBAC2593-F3AF-44A4-B229-788BEE4FBD48}" presName="invisiNode" presStyleLbl="node1" presStyleIdx="1" presStyleCnt="3"/>
      <dgm:spPr/>
    </dgm:pt>
    <dgm:pt modelId="{BB2A48B3-CC38-4A45-9465-B8B67DD0BEFF}" type="pres">
      <dgm:prSet presAssocID="{CBAC2593-F3AF-44A4-B229-788BEE4FBD48}"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2EEF074E-864D-4C9B-B0B5-C44C77AEC031}" type="pres">
      <dgm:prSet presAssocID="{2FAC9674-DE79-4728-9E5B-FEE0FEAFF0C7}" presName="sibTrans" presStyleLbl="sibTrans2D1" presStyleIdx="0" presStyleCnt="0"/>
      <dgm:spPr/>
    </dgm:pt>
    <dgm:pt modelId="{203B8724-C091-4FE7-97DC-CB6B45CAFC80}" type="pres">
      <dgm:prSet presAssocID="{39BF115E-7135-4C3E-8817-E4B737B7B738}" presName="compNode" presStyleCnt="0"/>
      <dgm:spPr/>
    </dgm:pt>
    <dgm:pt modelId="{B6C9615E-D00B-458F-B47D-BE7642EE788E}" type="pres">
      <dgm:prSet presAssocID="{39BF115E-7135-4C3E-8817-E4B737B7B738}" presName="bkgdShape" presStyleLbl="node1" presStyleIdx="2" presStyleCnt="3"/>
      <dgm:spPr/>
    </dgm:pt>
    <dgm:pt modelId="{D6EF5D3E-1C96-42F7-9063-E2EBF08A7DDB}" type="pres">
      <dgm:prSet presAssocID="{39BF115E-7135-4C3E-8817-E4B737B7B738}" presName="nodeTx" presStyleLbl="node1" presStyleIdx="2" presStyleCnt="3">
        <dgm:presLayoutVars>
          <dgm:bulletEnabled val="1"/>
        </dgm:presLayoutVars>
      </dgm:prSet>
      <dgm:spPr/>
    </dgm:pt>
    <dgm:pt modelId="{E45A56DA-6AF8-450C-ADCE-9F3107868FE5}" type="pres">
      <dgm:prSet presAssocID="{39BF115E-7135-4C3E-8817-E4B737B7B738}" presName="invisiNode" presStyleLbl="node1" presStyleIdx="2" presStyleCnt="3"/>
      <dgm:spPr/>
    </dgm:pt>
    <dgm:pt modelId="{3882C2CF-6B0A-40B2-B44B-552618FA53EB}" type="pres">
      <dgm:prSet presAssocID="{39BF115E-7135-4C3E-8817-E4B737B7B738}"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8C982303-870C-41E8-8576-081A07F928A4}" type="presOf" srcId="{1E6EBAB2-A8C0-4CDD-944A-C6876C45DC15}" destId="{1C6BC40D-BCB9-4EEE-93CE-28496554AB44}" srcOrd="0" destOrd="0" presId="urn:microsoft.com/office/officeart/2005/8/layout/hList7"/>
    <dgm:cxn modelId="{40F74942-63A3-4454-A027-0ADC9C039939}" type="presOf" srcId="{2FAC9674-DE79-4728-9E5B-FEE0FEAFF0C7}" destId="{2EEF074E-864D-4C9B-B0B5-C44C77AEC031}" srcOrd="0" destOrd="0" presId="urn:microsoft.com/office/officeart/2005/8/layout/hList7"/>
    <dgm:cxn modelId="{ECA50B4C-A07D-4451-B4AB-2E95F3D84B80}" type="presOf" srcId="{1E6EBAB2-A8C0-4CDD-944A-C6876C45DC15}" destId="{62BEE8FC-DD43-4EFE-9B58-BDCC44A0900C}" srcOrd="1" destOrd="0" presId="urn:microsoft.com/office/officeart/2005/8/layout/hList7"/>
    <dgm:cxn modelId="{0E473B53-9ADF-4DF2-8D42-D85994BEFE21}" type="presOf" srcId="{39BF115E-7135-4C3E-8817-E4B737B7B738}" destId="{D6EF5D3E-1C96-42F7-9063-E2EBF08A7DDB}" srcOrd="1" destOrd="0" presId="urn:microsoft.com/office/officeart/2005/8/layout/hList7"/>
    <dgm:cxn modelId="{8F13B09F-46A1-41E0-AD3A-499A4B2222AA}" type="presOf" srcId="{CBAC2593-F3AF-44A4-B229-788BEE4FBD48}" destId="{F27E8262-0324-418D-816B-CFBAFE2001DD}" srcOrd="1" destOrd="0" presId="urn:microsoft.com/office/officeart/2005/8/layout/hList7"/>
    <dgm:cxn modelId="{0B7066AB-BEF1-412C-890B-4D17742FEF29}" srcId="{5883D8DE-0497-47EE-85B7-ACC866239A8F}" destId="{39BF115E-7135-4C3E-8817-E4B737B7B738}" srcOrd="2" destOrd="0" parTransId="{D305CC23-0AB0-4495-B18F-F7DEDD5BFD4D}" sibTransId="{C10B2CD4-67B7-4089-926E-3C4C38789CF0}"/>
    <dgm:cxn modelId="{FE8C8ABD-C14D-48EC-BBC0-98966EE60056}" type="presOf" srcId="{5883D8DE-0497-47EE-85B7-ACC866239A8F}" destId="{8F9A0B5B-0338-4C1A-ACE3-AC4E7CB30A82}" srcOrd="0" destOrd="0" presId="urn:microsoft.com/office/officeart/2005/8/layout/hList7"/>
    <dgm:cxn modelId="{124D1BC6-3BCB-4E2D-ADE3-1445A0A3382F}" srcId="{5883D8DE-0497-47EE-85B7-ACC866239A8F}" destId="{CBAC2593-F3AF-44A4-B229-788BEE4FBD48}" srcOrd="1" destOrd="0" parTransId="{CE1E5722-71EB-4337-BFF3-B9CBD9376F5A}" sibTransId="{2FAC9674-DE79-4728-9E5B-FEE0FEAFF0C7}"/>
    <dgm:cxn modelId="{894035C9-84D0-47FF-928E-DE756A217350}" type="presOf" srcId="{86D504BA-BCB8-4757-9A3E-53B42C8BF2A2}" destId="{6E10DE5C-4163-4FD7-8E30-1C568F773FA0}" srcOrd="0" destOrd="0" presId="urn:microsoft.com/office/officeart/2005/8/layout/hList7"/>
    <dgm:cxn modelId="{599614D3-19AA-4E49-A9F1-DC3E54F3BE05}" type="presOf" srcId="{39BF115E-7135-4C3E-8817-E4B737B7B738}" destId="{B6C9615E-D00B-458F-B47D-BE7642EE788E}" srcOrd="0" destOrd="0" presId="urn:microsoft.com/office/officeart/2005/8/layout/hList7"/>
    <dgm:cxn modelId="{B162CCD8-318D-4167-B23D-7D0460652DCB}" srcId="{5883D8DE-0497-47EE-85B7-ACC866239A8F}" destId="{1E6EBAB2-A8C0-4CDD-944A-C6876C45DC15}" srcOrd="0" destOrd="0" parTransId="{B27A6CF3-3DC9-44F3-8BB2-69150CC66B57}" sibTransId="{86D504BA-BCB8-4757-9A3E-53B42C8BF2A2}"/>
    <dgm:cxn modelId="{EF273FF9-B06C-477A-B245-E5A79F02AED3}" type="presOf" srcId="{CBAC2593-F3AF-44A4-B229-788BEE4FBD48}" destId="{5A2B7E99-B131-4696-A6C3-20C8B14C111C}" srcOrd="0" destOrd="0" presId="urn:microsoft.com/office/officeart/2005/8/layout/hList7"/>
    <dgm:cxn modelId="{C668DAB8-B558-45F6-8670-8D2850C237DA}" type="presParOf" srcId="{8F9A0B5B-0338-4C1A-ACE3-AC4E7CB30A82}" destId="{E3E5A9D2-C6C9-464A-A362-579A1DE1DEA3}" srcOrd="0" destOrd="0" presId="urn:microsoft.com/office/officeart/2005/8/layout/hList7"/>
    <dgm:cxn modelId="{0D6B54AF-500E-4113-83FD-32D6036F4279}" type="presParOf" srcId="{8F9A0B5B-0338-4C1A-ACE3-AC4E7CB30A82}" destId="{8FCAF584-ED7B-4F1C-92FC-19C707678E30}" srcOrd="1" destOrd="0" presId="urn:microsoft.com/office/officeart/2005/8/layout/hList7"/>
    <dgm:cxn modelId="{6DE010EF-5BFE-4B47-958F-EA344CBF1ACB}" type="presParOf" srcId="{8FCAF584-ED7B-4F1C-92FC-19C707678E30}" destId="{3DB3CA48-E292-417B-A0E8-D7CDA22BF8F8}" srcOrd="0" destOrd="0" presId="urn:microsoft.com/office/officeart/2005/8/layout/hList7"/>
    <dgm:cxn modelId="{6CA5B73D-519D-43C8-968C-0130EA77B072}" type="presParOf" srcId="{3DB3CA48-E292-417B-A0E8-D7CDA22BF8F8}" destId="{1C6BC40D-BCB9-4EEE-93CE-28496554AB44}" srcOrd="0" destOrd="0" presId="urn:microsoft.com/office/officeart/2005/8/layout/hList7"/>
    <dgm:cxn modelId="{94BECF32-0F57-4251-BADA-C9D5A8C40F84}" type="presParOf" srcId="{3DB3CA48-E292-417B-A0E8-D7CDA22BF8F8}" destId="{62BEE8FC-DD43-4EFE-9B58-BDCC44A0900C}" srcOrd="1" destOrd="0" presId="urn:microsoft.com/office/officeart/2005/8/layout/hList7"/>
    <dgm:cxn modelId="{2687BBAA-FA4C-4C0C-A3A2-EE7485272187}" type="presParOf" srcId="{3DB3CA48-E292-417B-A0E8-D7CDA22BF8F8}" destId="{75C0B141-D5B3-4E63-8F3D-380ACF39C143}" srcOrd="2" destOrd="0" presId="urn:microsoft.com/office/officeart/2005/8/layout/hList7"/>
    <dgm:cxn modelId="{EE84E27A-237E-4B2B-9F2D-20D56DBEAE7E}" type="presParOf" srcId="{3DB3CA48-E292-417B-A0E8-D7CDA22BF8F8}" destId="{6E7F2DED-E27B-488B-990A-4BE7EEB03A41}" srcOrd="3" destOrd="0" presId="urn:microsoft.com/office/officeart/2005/8/layout/hList7"/>
    <dgm:cxn modelId="{1442B3CA-C14C-4040-9627-756A0B6618BB}" type="presParOf" srcId="{8FCAF584-ED7B-4F1C-92FC-19C707678E30}" destId="{6E10DE5C-4163-4FD7-8E30-1C568F773FA0}" srcOrd="1" destOrd="0" presId="urn:microsoft.com/office/officeart/2005/8/layout/hList7"/>
    <dgm:cxn modelId="{7596CF93-AAF1-4024-8FE0-8CA7C0D11EC5}" type="presParOf" srcId="{8FCAF584-ED7B-4F1C-92FC-19C707678E30}" destId="{20A6C586-CA15-407A-8C11-FEBC169B2DFE}" srcOrd="2" destOrd="0" presId="urn:microsoft.com/office/officeart/2005/8/layout/hList7"/>
    <dgm:cxn modelId="{48BC4C70-F42D-4E68-A075-326DCBB64ADD}" type="presParOf" srcId="{20A6C586-CA15-407A-8C11-FEBC169B2DFE}" destId="{5A2B7E99-B131-4696-A6C3-20C8B14C111C}" srcOrd="0" destOrd="0" presId="urn:microsoft.com/office/officeart/2005/8/layout/hList7"/>
    <dgm:cxn modelId="{F40F968B-99D0-4691-8378-EE712C712021}" type="presParOf" srcId="{20A6C586-CA15-407A-8C11-FEBC169B2DFE}" destId="{F27E8262-0324-418D-816B-CFBAFE2001DD}" srcOrd="1" destOrd="0" presId="urn:microsoft.com/office/officeart/2005/8/layout/hList7"/>
    <dgm:cxn modelId="{5DC34C80-59D7-4BF8-B42F-2811E7B2454F}" type="presParOf" srcId="{20A6C586-CA15-407A-8C11-FEBC169B2DFE}" destId="{2EDF4E67-0BB7-40CD-8A4C-BB85B5F842A4}" srcOrd="2" destOrd="0" presId="urn:microsoft.com/office/officeart/2005/8/layout/hList7"/>
    <dgm:cxn modelId="{F57B9F5E-F6AD-49BD-AA95-620AEC486EC4}" type="presParOf" srcId="{20A6C586-CA15-407A-8C11-FEBC169B2DFE}" destId="{BB2A48B3-CC38-4A45-9465-B8B67DD0BEFF}" srcOrd="3" destOrd="0" presId="urn:microsoft.com/office/officeart/2005/8/layout/hList7"/>
    <dgm:cxn modelId="{097FA2B6-24C2-482A-9DC2-80A29529DF54}" type="presParOf" srcId="{8FCAF584-ED7B-4F1C-92FC-19C707678E30}" destId="{2EEF074E-864D-4C9B-B0B5-C44C77AEC031}" srcOrd="3" destOrd="0" presId="urn:microsoft.com/office/officeart/2005/8/layout/hList7"/>
    <dgm:cxn modelId="{3D9D0DAC-194C-4F9A-8B49-5C70E1A337F8}" type="presParOf" srcId="{8FCAF584-ED7B-4F1C-92FC-19C707678E30}" destId="{203B8724-C091-4FE7-97DC-CB6B45CAFC80}" srcOrd="4" destOrd="0" presId="urn:microsoft.com/office/officeart/2005/8/layout/hList7"/>
    <dgm:cxn modelId="{12EA2E29-189C-4F3E-95AB-69B8FC1A7367}" type="presParOf" srcId="{203B8724-C091-4FE7-97DC-CB6B45CAFC80}" destId="{B6C9615E-D00B-458F-B47D-BE7642EE788E}" srcOrd="0" destOrd="0" presId="urn:microsoft.com/office/officeart/2005/8/layout/hList7"/>
    <dgm:cxn modelId="{8592A5CD-F427-48BA-866E-C603668C3CE6}" type="presParOf" srcId="{203B8724-C091-4FE7-97DC-CB6B45CAFC80}" destId="{D6EF5D3E-1C96-42F7-9063-E2EBF08A7DDB}" srcOrd="1" destOrd="0" presId="urn:microsoft.com/office/officeart/2005/8/layout/hList7"/>
    <dgm:cxn modelId="{2E6B6F1A-050E-477C-A990-84FF7D2E1D96}" type="presParOf" srcId="{203B8724-C091-4FE7-97DC-CB6B45CAFC80}" destId="{E45A56DA-6AF8-450C-ADCE-9F3107868FE5}" srcOrd="2" destOrd="0" presId="urn:microsoft.com/office/officeart/2005/8/layout/hList7"/>
    <dgm:cxn modelId="{84CE93AE-5555-49F2-B29B-1D1354E73DCC}" type="presParOf" srcId="{203B8724-C091-4FE7-97DC-CB6B45CAFC80}" destId="{3882C2CF-6B0A-40B2-B44B-552618FA53E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83D8DE-0497-47EE-85B7-ACC866239A8F}" type="doc">
      <dgm:prSet loTypeId="urn:microsoft.com/office/officeart/2005/8/layout/hList7" loCatId="list" qsTypeId="urn:microsoft.com/office/officeart/2005/8/quickstyle/simple1" qsCatId="simple" csTypeId="urn:microsoft.com/office/officeart/2005/8/colors/accent1_2" csCatId="accent1" phldr="1"/>
      <dgm:spPr/>
    </dgm:pt>
    <dgm:pt modelId="{1E6EBAB2-A8C0-4CDD-944A-C6876C45DC15}">
      <dgm:prSet phldrT="[Text]"/>
      <dgm:spPr>
        <a:solidFill>
          <a:schemeClr val="tx2">
            <a:lumMod val="60000"/>
            <a:lumOff val="40000"/>
          </a:schemeClr>
        </a:solidFill>
      </dgm:spPr>
      <dgm:t>
        <a:bodyPr/>
        <a:lstStyle/>
        <a:p>
          <a:r>
            <a:rPr lang="en-US" dirty="0"/>
            <a:t>Legislative: passes laws and votes on the budget</a:t>
          </a:r>
        </a:p>
      </dgm:t>
    </dgm:pt>
    <dgm:pt modelId="{B27A6CF3-3DC9-44F3-8BB2-69150CC66B57}" type="parTrans" cxnId="{B162CCD8-318D-4167-B23D-7D0460652DCB}">
      <dgm:prSet/>
      <dgm:spPr/>
      <dgm:t>
        <a:bodyPr/>
        <a:lstStyle/>
        <a:p>
          <a:endParaRPr lang="en-US"/>
        </a:p>
      </dgm:t>
    </dgm:pt>
    <dgm:pt modelId="{86D504BA-BCB8-4757-9A3E-53B42C8BF2A2}" type="sibTrans" cxnId="{B162CCD8-318D-4167-B23D-7D0460652DCB}">
      <dgm:prSet/>
      <dgm:spPr/>
      <dgm:t>
        <a:bodyPr/>
        <a:lstStyle/>
        <a:p>
          <a:endParaRPr lang="en-US"/>
        </a:p>
      </dgm:t>
    </dgm:pt>
    <dgm:pt modelId="{8F9A0B5B-0338-4C1A-ACE3-AC4E7CB30A82}" type="pres">
      <dgm:prSet presAssocID="{5883D8DE-0497-47EE-85B7-ACC866239A8F}" presName="Name0" presStyleCnt="0">
        <dgm:presLayoutVars>
          <dgm:dir/>
          <dgm:resizeHandles val="exact"/>
        </dgm:presLayoutVars>
      </dgm:prSet>
      <dgm:spPr/>
    </dgm:pt>
    <dgm:pt modelId="{E3E5A9D2-C6C9-464A-A362-579A1DE1DEA3}" type="pres">
      <dgm:prSet presAssocID="{5883D8DE-0497-47EE-85B7-ACC866239A8F}" presName="fgShape" presStyleLbl="fgShp" presStyleIdx="0" presStyleCnt="1" custLinFactNeighborX="641" custLinFactNeighborY="28317"/>
      <dgm:spPr>
        <a:solidFill>
          <a:srgbClr val="386F88"/>
        </a:solidFill>
      </dgm:spPr>
    </dgm:pt>
    <dgm:pt modelId="{8FCAF584-ED7B-4F1C-92FC-19C707678E30}" type="pres">
      <dgm:prSet presAssocID="{5883D8DE-0497-47EE-85B7-ACC866239A8F}" presName="linComp" presStyleCnt="0"/>
      <dgm:spPr/>
    </dgm:pt>
    <dgm:pt modelId="{3DB3CA48-E292-417B-A0E8-D7CDA22BF8F8}" type="pres">
      <dgm:prSet presAssocID="{1E6EBAB2-A8C0-4CDD-944A-C6876C45DC15}" presName="compNode" presStyleCnt="0"/>
      <dgm:spPr/>
    </dgm:pt>
    <dgm:pt modelId="{1C6BC40D-BCB9-4EEE-93CE-28496554AB44}" type="pres">
      <dgm:prSet presAssocID="{1E6EBAB2-A8C0-4CDD-944A-C6876C45DC15}" presName="bkgdShape" presStyleLbl="node1" presStyleIdx="0" presStyleCnt="1" custLinFactNeighborX="1836" custLinFactNeighborY="-1342"/>
      <dgm:spPr/>
    </dgm:pt>
    <dgm:pt modelId="{62BEE8FC-DD43-4EFE-9B58-BDCC44A0900C}" type="pres">
      <dgm:prSet presAssocID="{1E6EBAB2-A8C0-4CDD-944A-C6876C45DC15}" presName="nodeTx" presStyleLbl="node1" presStyleIdx="0" presStyleCnt="1">
        <dgm:presLayoutVars>
          <dgm:bulletEnabled val="1"/>
        </dgm:presLayoutVars>
      </dgm:prSet>
      <dgm:spPr/>
    </dgm:pt>
    <dgm:pt modelId="{75C0B141-D5B3-4E63-8F3D-380ACF39C143}" type="pres">
      <dgm:prSet presAssocID="{1E6EBAB2-A8C0-4CDD-944A-C6876C45DC15}" presName="invisiNode" presStyleLbl="node1" presStyleIdx="0" presStyleCnt="1"/>
      <dgm:spPr/>
    </dgm:pt>
    <dgm:pt modelId="{6E7F2DED-E27B-488B-990A-4BE7EEB03A41}" type="pres">
      <dgm:prSet presAssocID="{1E6EBAB2-A8C0-4CDD-944A-C6876C45DC15}"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Lst>
  <dgm:cxnLst>
    <dgm:cxn modelId="{8C982303-870C-41E8-8576-081A07F928A4}" type="presOf" srcId="{1E6EBAB2-A8C0-4CDD-944A-C6876C45DC15}" destId="{1C6BC40D-BCB9-4EEE-93CE-28496554AB44}" srcOrd="0" destOrd="0" presId="urn:microsoft.com/office/officeart/2005/8/layout/hList7"/>
    <dgm:cxn modelId="{ECA50B4C-A07D-4451-B4AB-2E95F3D84B80}" type="presOf" srcId="{1E6EBAB2-A8C0-4CDD-944A-C6876C45DC15}" destId="{62BEE8FC-DD43-4EFE-9B58-BDCC44A0900C}" srcOrd="1" destOrd="0" presId="urn:microsoft.com/office/officeart/2005/8/layout/hList7"/>
    <dgm:cxn modelId="{FE8C8ABD-C14D-48EC-BBC0-98966EE60056}" type="presOf" srcId="{5883D8DE-0497-47EE-85B7-ACC866239A8F}" destId="{8F9A0B5B-0338-4C1A-ACE3-AC4E7CB30A82}" srcOrd="0" destOrd="0" presId="urn:microsoft.com/office/officeart/2005/8/layout/hList7"/>
    <dgm:cxn modelId="{B162CCD8-318D-4167-B23D-7D0460652DCB}" srcId="{5883D8DE-0497-47EE-85B7-ACC866239A8F}" destId="{1E6EBAB2-A8C0-4CDD-944A-C6876C45DC15}" srcOrd="0" destOrd="0" parTransId="{B27A6CF3-3DC9-44F3-8BB2-69150CC66B57}" sibTransId="{86D504BA-BCB8-4757-9A3E-53B42C8BF2A2}"/>
    <dgm:cxn modelId="{C668DAB8-B558-45F6-8670-8D2850C237DA}" type="presParOf" srcId="{8F9A0B5B-0338-4C1A-ACE3-AC4E7CB30A82}" destId="{E3E5A9D2-C6C9-464A-A362-579A1DE1DEA3}" srcOrd="0" destOrd="0" presId="urn:microsoft.com/office/officeart/2005/8/layout/hList7"/>
    <dgm:cxn modelId="{0D6B54AF-500E-4113-83FD-32D6036F4279}" type="presParOf" srcId="{8F9A0B5B-0338-4C1A-ACE3-AC4E7CB30A82}" destId="{8FCAF584-ED7B-4F1C-92FC-19C707678E30}" srcOrd="1" destOrd="0" presId="urn:microsoft.com/office/officeart/2005/8/layout/hList7"/>
    <dgm:cxn modelId="{6DE010EF-5BFE-4B47-958F-EA344CBF1ACB}" type="presParOf" srcId="{8FCAF584-ED7B-4F1C-92FC-19C707678E30}" destId="{3DB3CA48-E292-417B-A0E8-D7CDA22BF8F8}" srcOrd="0" destOrd="0" presId="urn:microsoft.com/office/officeart/2005/8/layout/hList7"/>
    <dgm:cxn modelId="{6CA5B73D-519D-43C8-968C-0130EA77B072}" type="presParOf" srcId="{3DB3CA48-E292-417B-A0E8-D7CDA22BF8F8}" destId="{1C6BC40D-BCB9-4EEE-93CE-28496554AB44}" srcOrd="0" destOrd="0" presId="urn:microsoft.com/office/officeart/2005/8/layout/hList7"/>
    <dgm:cxn modelId="{94BECF32-0F57-4251-BADA-C9D5A8C40F84}" type="presParOf" srcId="{3DB3CA48-E292-417B-A0E8-D7CDA22BF8F8}" destId="{62BEE8FC-DD43-4EFE-9B58-BDCC44A0900C}" srcOrd="1" destOrd="0" presId="urn:microsoft.com/office/officeart/2005/8/layout/hList7"/>
    <dgm:cxn modelId="{2687BBAA-FA4C-4C0C-A3A2-EE7485272187}" type="presParOf" srcId="{3DB3CA48-E292-417B-A0E8-D7CDA22BF8F8}" destId="{75C0B141-D5B3-4E63-8F3D-380ACF39C143}" srcOrd="2" destOrd="0" presId="urn:microsoft.com/office/officeart/2005/8/layout/hList7"/>
    <dgm:cxn modelId="{EE84E27A-237E-4B2B-9F2D-20D56DBEAE7E}" type="presParOf" srcId="{3DB3CA48-E292-417B-A0E8-D7CDA22BF8F8}" destId="{6E7F2DED-E27B-488B-990A-4BE7EEB03A4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2E643A-80F3-4A07-B23C-DA8C90C7EECB}" type="doc">
      <dgm:prSet loTypeId="urn:microsoft.com/office/officeart/2005/8/layout/hProcess9" loCatId="process" qsTypeId="urn:microsoft.com/office/officeart/2005/8/quickstyle/simple1" qsCatId="simple" csTypeId="urn:microsoft.com/office/officeart/2005/8/colors/accent1_2" csCatId="accent1" phldr="1"/>
      <dgm:spPr/>
    </dgm:pt>
    <dgm:pt modelId="{64B63C5E-67C0-45E1-A9E2-21C1B43434BC}">
      <dgm:prSet phldrT="[Text]"/>
      <dgm:spPr/>
      <dgm:t>
        <a:bodyPr/>
        <a:lstStyle/>
        <a:p>
          <a:r>
            <a:rPr lang="en-US" dirty="0">
              <a:latin typeface="Poppins" panose="00000500000000000000" pitchFamily="2" charset="0"/>
              <a:cs typeface="Poppins" panose="00000500000000000000" pitchFamily="2" charset="0"/>
            </a:rPr>
            <a:t>Policy</a:t>
          </a:r>
        </a:p>
      </dgm:t>
    </dgm:pt>
    <dgm:pt modelId="{2380554F-6B31-4FA1-809A-5D9276A95BA8}" type="parTrans" cxnId="{F8C09331-FD4A-42D8-8103-C559ADC28E27}">
      <dgm:prSet/>
      <dgm:spPr/>
      <dgm:t>
        <a:bodyPr/>
        <a:lstStyle/>
        <a:p>
          <a:endParaRPr lang="en-US"/>
        </a:p>
      </dgm:t>
    </dgm:pt>
    <dgm:pt modelId="{789B04B5-9A6B-48C1-95C3-037683FCB48F}" type="sibTrans" cxnId="{F8C09331-FD4A-42D8-8103-C559ADC28E27}">
      <dgm:prSet/>
      <dgm:spPr/>
      <dgm:t>
        <a:bodyPr/>
        <a:lstStyle/>
        <a:p>
          <a:endParaRPr lang="en-US"/>
        </a:p>
      </dgm:t>
    </dgm:pt>
    <dgm:pt modelId="{ECB6DAE4-7602-4F91-A4B2-5CB598A0B2E5}">
      <dgm:prSet phldrT="[Text]"/>
      <dgm:spPr/>
      <dgm:t>
        <a:bodyPr/>
        <a:lstStyle/>
        <a:p>
          <a:r>
            <a:rPr lang="en-US" dirty="0">
              <a:latin typeface="Poppins" panose="00000500000000000000" pitchFamily="2" charset="0"/>
              <a:cs typeface="Poppins" panose="00000500000000000000" pitchFamily="2" charset="0"/>
            </a:rPr>
            <a:t>Fiscal</a:t>
          </a:r>
        </a:p>
      </dgm:t>
    </dgm:pt>
    <dgm:pt modelId="{CED686C4-4FAD-4C80-B20A-9C773010D9EA}" type="parTrans" cxnId="{D64A7079-DB2E-4927-80D6-F1F432C9A470}">
      <dgm:prSet/>
      <dgm:spPr/>
      <dgm:t>
        <a:bodyPr/>
        <a:lstStyle/>
        <a:p>
          <a:endParaRPr lang="en-US"/>
        </a:p>
      </dgm:t>
    </dgm:pt>
    <dgm:pt modelId="{E28FB8F3-8B5B-47A8-A16B-B948E93F689C}" type="sibTrans" cxnId="{D64A7079-DB2E-4927-80D6-F1F432C9A470}">
      <dgm:prSet/>
      <dgm:spPr/>
      <dgm:t>
        <a:bodyPr/>
        <a:lstStyle/>
        <a:p>
          <a:endParaRPr lang="en-US"/>
        </a:p>
      </dgm:t>
    </dgm:pt>
    <dgm:pt modelId="{536544FA-4509-4D62-ACC3-DBD50ED131A9}">
      <dgm:prSet phldrT="[Text]"/>
      <dgm:spPr/>
      <dgm:t>
        <a:bodyPr/>
        <a:lstStyle/>
        <a:p>
          <a:r>
            <a:rPr lang="en-US" dirty="0">
              <a:latin typeface="Poppins" panose="00000500000000000000" pitchFamily="2" charset="0"/>
              <a:cs typeface="Poppins" panose="00000500000000000000" pitchFamily="2" charset="0"/>
            </a:rPr>
            <a:t>Rules</a:t>
          </a:r>
        </a:p>
      </dgm:t>
    </dgm:pt>
    <dgm:pt modelId="{FCAEA526-88F4-4CE9-BDCD-1CE9D699328E}" type="parTrans" cxnId="{D035DF8C-C983-46CF-BB79-1EAB97551970}">
      <dgm:prSet/>
      <dgm:spPr/>
      <dgm:t>
        <a:bodyPr/>
        <a:lstStyle/>
        <a:p>
          <a:endParaRPr lang="en-US"/>
        </a:p>
      </dgm:t>
    </dgm:pt>
    <dgm:pt modelId="{10BB3C4F-F3AE-4914-9569-406B65EE8DD9}" type="sibTrans" cxnId="{D035DF8C-C983-46CF-BB79-1EAB97551970}">
      <dgm:prSet/>
      <dgm:spPr/>
      <dgm:t>
        <a:bodyPr/>
        <a:lstStyle/>
        <a:p>
          <a:endParaRPr lang="en-US"/>
        </a:p>
      </dgm:t>
    </dgm:pt>
    <dgm:pt modelId="{F5C6CAFE-85C3-4221-84B7-4B94A810FCF3}">
      <dgm:prSet phldrT="[Text]"/>
      <dgm:spPr/>
      <dgm:t>
        <a:bodyPr/>
        <a:lstStyle/>
        <a:p>
          <a:r>
            <a:rPr lang="en-US" dirty="0">
              <a:latin typeface="Poppins" panose="00000500000000000000" pitchFamily="2" charset="0"/>
              <a:cs typeface="Poppins" panose="00000500000000000000" pitchFamily="2" charset="0"/>
            </a:rPr>
            <a:t>Floor</a:t>
          </a:r>
        </a:p>
      </dgm:t>
    </dgm:pt>
    <dgm:pt modelId="{6C897613-C7E9-4FCD-822A-3642BE509581}" type="parTrans" cxnId="{8CFA8798-B3A6-42D2-8AEF-162B6255B7D5}">
      <dgm:prSet/>
      <dgm:spPr/>
      <dgm:t>
        <a:bodyPr/>
        <a:lstStyle/>
        <a:p>
          <a:endParaRPr lang="en-US"/>
        </a:p>
      </dgm:t>
    </dgm:pt>
    <dgm:pt modelId="{6F973743-EE08-4338-A609-D828C5D1536F}" type="sibTrans" cxnId="{8CFA8798-B3A6-42D2-8AEF-162B6255B7D5}">
      <dgm:prSet/>
      <dgm:spPr/>
      <dgm:t>
        <a:bodyPr/>
        <a:lstStyle/>
        <a:p>
          <a:endParaRPr lang="en-US"/>
        </a:p>
      </dgm:t>
    </dgm:pt>
    <dgm:pt modelId="{326438ED-B14E-4E50-BBD8-37987BB6F565}" type="pres">
      <dgm:prSet presAssocID="{FF2E643A-80F3-4A07-B23C-DA8C90C7EECB}" presName="CompostProcess" presStyleCnt="0">
        <dgm:presLayoutVars>
          <dgm:dir/>
          <dgm:resizeHandles val="exact"/>
        </dgm:presLayoutVars>
      </dgm:prSet>
      <dgm:spPr/>
    </dgm:pt>
    <dgm:pt modelId="{757DC28D-40A7-48CA-8772-B331F4565FAA}" type="pres">
      <dgm:prSet presAssocID="{FF2E643A-80F3-4A07-B23C-DA8C90C7EECB}" presName="arrow" presStyleLbl="bgShp" presStyleIdx="0" presStyleCnt="1" custLinFactNeighborX="-2712" custLinFactNeighborY="-62893"/>
      <dgm:spPr/>
    </dgm:pt>
    <dgm:pt modelId="{84A57C57-AB3F-485B-83A6-356FF725FA4E}" type="pres">
      <dgm:prSet presAssocID="{FF2E643A-80F3-4A07-B23C-DA8C90C7EECB}" presName="linearProcess" presStyleCnt="0"/>
      <dgm:spPr/>
    </dgm:pt>
    <dgm:pt modelId="{910DDB01-5E5C-4C47-8F7E-23045432BEE0}" type="pres">
      <dgm:prSet presAssocID="{64B63C5E-67C0-45E1-A9E2-21C1B43434BC}" presName="textNode" presStyleLbl="node1" presStyleIdx="0" presStyleCnt="4">
        <dgm:presLayoutVars>
          <dgm:bulletEnabled val="1"/>
        </dgm:presLayoutVars>
      </dgm:prSet>
      <dgm:spPr/>
    </dgm:pt>
    <dgm:pt modelId="{566434DA-834D-42BB-8C91-61FB73EE86F2}" type="pres">
      <dgm:prSet presAssocID="{789B04B5-9A6B-48C1-95C3-037683FCB48F}" presName="sibTrans" presStyleCnt="0"/>
      <dgm:spPr/>
    </dgm:pt>
    <dgm:pt modelId="{F2750C5B-99EE-408C-851F-92BC5158AB2A}" type="pres">
      <dgm:prSet presAssocID="{ECB6DAE4-7602-4F91-A4B2-5CB598A0B2E5}" presName="textNode" presStyleLbl="node1" presStyleIdx="1" presStyleCnt="4">
        <dgm:presLayoutVars>
          <dgm:bulletEnabled val="1"/>
        </dgm:presLayoutVars>
      </dgm:prSet>
      <dgm:spPr/>
    </dgm:pt>
    <dgm:pt modelId="{7A82EDD8-F181-4951-8CDB-86285D60A06F}" type="pres">
      <dgm:prSet presAssocID="{E28FB8F3-8B5B-47A8-A16B-B948E93F689C}" presName="sibTrans" presStyleCnt="0"/>
      <dgm:spPr/>
    </dgm:pt>
    <dgm:pt modelId="{AF4ADA39-EBCC-4CDB-B6CC-639F8E0F144B}" type="pres">
      <dgm:prSet presAssocID="{536544FA-4509-4D62-ACC3-DBD50ED131A9}" presName="textNode" presStyleLbl="node1" presStyleIdx="2" presStyleCnt="4">
        <dgm:presLayoutVars>
          <dgm:bulletEnabled val="1"/>
        </dgm:presLayoutVars>
      </dgm:prSet>
      <dgm:spPr/>
    </dgm:pt>
    <dgm:pt modelId="{227812C0-25D7-496D-BCA3-05F55F55757F}" type="pres">
      <dgm:prSet presAssocID="{10BB3C4F-F3AE-4914-9569-406B65EE8DD9}" presName="sibTrans" presStyleCnt="0"/>
      <dgm:spPr/>
    </dgm:pt>
    <dgm:pt modelId="{F5022164-DF8F-4BA7-8175-3043A5E8A52C}" type="pres">
      <dgm:prSet presAssocID="{F5C6CAFE-85C3-4221-84B7-4B94A810FCF3}" presName="textNode" presStyleLbl="node1" presStyleIdx="3" presStyleCnt="4">
        <dgm:presLayoutVars>
          <dgm:bulletEnabled val="1"/>
        </dgm:presLayoutVars>
      </dgm:prSet>
      <dgm:spPr/>
    </dgm:pt>
  </dgm:ptLst>
  <dgm:cxnLst>
    <dgm:cxn modelId="{F8C09331-FD4A-42D8-8103-C559ADC28E27}" srcId="{FF2E643A-80F3-4A07-B23C-DA8C90C7EECB}" destId="{64B63C5E-67C0-45E1-A9E2-21C1B43434BC}" srcOrd="0" destOrd="0" parTransId="{2380554F-6B31-4FA1-809A-5D9276A95BA8}" sibTransId="{789B04B5-9A6B-48C1-95C3-037683FCB48F}"/>
    <dgm:cxn modelId="{0852D974-C1EF-4B6F-AB57-8E41B411932C}" type="presOf" srcId="{64B63C5E-67C0-45E1-A9E2-21C1B43434BC}" destId="{910DDB01-5E5C-4C47-8F7E-23045432BEE0}" srcOrd="0" destOrd="0" presId="urn:microsoft.com/office/officeart/2005/8/layout/hProcess9"/>
    <dgm:cxn modelId="{D64A7079-DB2E-4927-80D6-F1F432C9A470}" srcId="{FF2E643A-80F3-4A07-B23C-DA8C90C7EECB}" destId="{ECB6DAE4-7602-4F91-A4B2-5CB598A0B2E5}" srcOrd="1" destOrd="0" parTransId="{CED686C4-4FAD-4C80-B20A-9C773010D9EA}" sibTransId="{E28FB8F3-8B5B-47A8-A16B-B948E93F689C}"/>
    <dgm:cxn modelId="{D035DF8C-C983-46CF-BB79-1EAB97551970}" srcId="{FF2E643A-80F3-4A07-B23C-DA8C90C7EECB}" destId="{536544FA-4509-4D62-ACC3-DBD50ED131A9}" srcOrd="2" destOrd="0" parTransId="{FCAEA526-88F4-4CE9-BDCD-1CE9D699328E}" sibTransId="{10BB3C4F-F3AE-4914-9569-406B65EE8DD9}"/>
    <dgm:cxn modelId="{C99FE18D-0F57-4E0C-B7D0-7D45870384EF}" type="presOf" srcId="{F5C6CAFE-85C3-4221-84B7-4B94A810FCF3}" destId="{F5022164-DF8F-4BA7-8175-3043A5E8A52C}" srcOrd="0" destOrd="0" presId="urn:microsoft.com/office/officeart/2005/8/layout/hProcess9"/>
    <dgm:cxn modelId="{8CFA8798-B3A6-42D2-8AEF-162B6255B7D5}" srcId="{FF2E643A-80F3-4A07-B23C-DA8C90C7EECB}" destId="{F5C6CAFE-85C3-4221-84B7-4B94A810FCF3}" srcOrd="3" destOrd="0" parTransId="{6C897613-C7E9-4FCD-822A-3642BE509581}" sibTransId="{6F973743-EE08-4338-A609-D828C5D1536F}"/>
    <dgm:cxn modelId="{34D779AD-03E9-408C-986E-B39C12F77FAD}" type="presOf" srcId="{ECB6DAE4-7602-4F91-A4B2-5CB598A0B2E5}" destId="{F2750C5B-99EE-408C-851F-92BC5158AB2A}" srcOrd="0" destOrd="0" presId="urn:microsoft.com/office/officeart/2005/8/layout/hProcess9"/>
    <dgm:cxn modelId="{81C3CEAF-7C44-4C74-B497-E80F0BE2D22C}" type="presOf" srcId="{FF2E643A-80F3-4A07-B23C-DA8C90C7EECB}" destId="{326438ED-B14E-4E50-BBD8-37987BB6F565}" srcOrd="0" destOrd="0" presId="urn:microsoft.com/office/officeart/2005/8/layout/hProcess9"/>
    <dgm:cxn modelId="{F5170CEE-4039-4949-871D-65B50B67B0BA}" type="presOf" srcId="{536544FA-4509-4D62-ACC3-DBD50ED131A9}" destId="{AF4ADA39-EBCC-4CDB-B6CC-639F8E0F144B}" srcOrd="0" destOrd="0" presId="urn:microsoft.com/office/officeart/2005/8/layout/hProcess9"/>
    <dgm:cxn modelId="{7DE7ECF4-35B3-40C8-92D2-620182D7A8CB}" type="presParOf" srcId="{326438ED-B14E-4E50-BBD8-37987BB6F565}" destId="{757DC28D-40A7-48CA-8772-B331F4565FAA}" srcOrd="0" destOrd="0" presId="urn:microsoft.com/office/officeart/2005/8/layout/hProcess9"/>
    <dgm:cxn modelId="{593C3A88-B3EB-477C-A628-433BC63158C5}" type="presParOf" srcId="{326438ED-B14E-4E50-BBD8-37987BB6F565}" destId="{84A57C57-AB3F-485B-83A6-356FF725FA4E}" srcOrd="1" destOrd="0" presId="urn:microsoft.com/office/officeart/2005/8/layout/hProcess9"/>
    <dgm:cxn modelId="{72047E34-89F8-41AB-AD2A-5EE0E036C3B6}" type="presParOf" srcId="{84A57C57-AB3F-485B-83A6-356FF725FA4E}" destId="{910DDB01-5E5C-4C47-8F7E-23045432BEE0}" srcOrd="0" destOrd="0" presId="urn:microsoft.com/office/officeart/2005/8/layout/hProcess9"/>
    <dgm:cxn modelId="{46657FC6-2C85-46E5-A563-A10CE0623476}" type="presParOf" srcId="{84A57C57-AB3F-485B-83A6-356FF725FA4E}" destId="{566434DA-834D-42BB-8C91-61FB73EE86F2}" srcOrd="1" destOrd="0" presId="urn:microsoft.com/office/officeart/2005/8/layout/hProcess9"/>
    <dgm:cxn modelId="{EAEB7C69-01DF-4929-8285-C721F92DFCF8}" type="presParOf" srcId="{84A57C57-AB3F-485B-83A6-356FF725FA4E}" destId="{F2750C5B-99EE-408C-851F-92BC5158AB2A}" srcOrd="2" destOrd="0" presId="urn:microsoft.com/office/officeart/2005/8/layout/hProcess9"/>
    <dgm:cxn modelId="{40CB8FBC-82E7-4046-8448-07CAC01C63F0}" type="presParOf" srcId="{84A57C57-AB3F-485B-83A6-356FF725FA4E}" destId="{7A82EDD8-F181-4951-8CDB-86285D60A06F}" srcOrd="3" destOrd="0" presId="urn:microsoft.com/office/officeart/2005/8/layout/hProcess9"/>
    <dgm:cxn modelId="{BA3D503B-38C5-449C-B4A0-025A17D3A552}" type="presParOf" srcId="{84A57C57-AB3F-485B-83A6-356FF725FA4E}" destId="{AF4ADA39-EBCC-4CDB-B6CC-639F8E0F144B}" srcOrd="4" destOrd="0" presId="urn:microsoft.com/office/officeart/2005/8/layout/hProcess9"/>
    <dgm:cxn modelId="{220E8C7F-F584-4381-A19D-3427FBBFDA44}" type="presParOf" srcId="{84A57C57-AB3F-485B-83A6-356FF725FA4E}" destId="{227812C0-25D7-496D-BCA3-05F55F55757F}" srcOrd="5" destOrd="0" presId="urn:microsoft.com/office/officeart/2005/8/layout/hProcess9"/>
    <dgm:cxn modelId="{4AAD6A64-C48A-4E09-8263-62FFA272ED35}" type="presParOf" srcId="{84A57C57-AB3F-485B-83A6-356FF725FA4E}" destId="{F5022164-DF8F-4BA7-8175-3043A5E8A52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B4017F-20FB-4C79-9B84-3B278CAE45B3}" type="doc">
      <dgm:prSet loTypeId="urn:microsoft.com/office/officeart/2005/8/layout/hProcess9" loCatId="process" qsTypeId="urn:microsoft.com/office/officeart/2005/8/quickstyle/simple1" qsCatId="simple" csTypeId="urn:microsoft.com/office/officeart/2005/8/colors/accent1_2" csCatId="accent1" phldr="1"/>
      <dgm:spPr/>
    </dgm:pt>
    <dgm:pt modelId="{6D45072B-8B9F-4B1C-A2C5-7A27852CD8DC}">
      <dgm:prSet phldrT="[Text]"/>
      <dgm:spPr/>
      <dgm:t>
        <a:bodyPr/>
        <a:lstStyle/>
        <a:p>
          <a:r>
            <a:rPr lang="en-US" dirty="0">
              <a:latin typeface="Poppins" panose="00000500000000000000" pitchFamily="2" charset="0"/>
              <a:cs typeface="Poppins" panose="00000500000000000000" pitchFamily="2" charset="0"/>
            </a:rPr>
            <a:t>Policy</a:t>
          </a:r>
        </a:p>
      </dgm:t>
    </dgm:pt>
    <dgm:pt modelId="{267F93E4-A391-49FF-9591-10045E1B08B4}" type="parTrans" cxnId="{3EFC248A-4B5C-4DF4-A47C-B70FBFE6DB18}">
      <dgm:prSet/>
      <dgm:spPr/>
      <dgm:t>
        <a:bodyPr/>
        <a:lstStyle/>
        <a:p>
          <a:endParaRPr lang="en-US"/>
        </a:p>
      </dgm:t>
    </dgm:pt>
    <dgm:pt modelId="{9994560C-3743-4D4B-966A-19CBE690450E}" type="sibTrans" cxnId="{3EFC248A-4B5C-4DF4-A47C-B70FBFE6DB18}">
      <dgm:prSet/>
      <dgm:spPr/>
      <dgm:t>
        <a:bodyPr/>
        <a:lstStyle/>
        <a:p>
          <a:endParaRPr lang="en-US"/>
        </a:p>
      </dgm:t>
    </dgm:pt>
    <dgm:pt modelId="{7EC8D4DF-EA32-4447-8F74-9164B186B78A}">
      <dgm:prSet phldrT="[Text]"/>
      <dgm:spPr/>
      <dgm:t>
        <a:bodyPr/>
        <a:lstStyle/>
        <a:p>
          <a:r>
            <a:rPr lang="en-US" dirty="0">
              <a:latin typeface="Poppins" panose="00000500000000000000" pitchFamily="2" charset="0"/>
              <a:cs typeface="Poppins" panose="00000500000000000000" pitchFamily="2" charset="0"/>
            </a:rPr>
            <a:t>Fiscal</a:t>
          </a:r>
        </a:p>
      </dgm:t>
    </dgm:pt>
    <dgm:pt modelId="{5AD55471-C30D-4369-9A36-A7DEFF84DE0D}" type="parTrans" cxnId="{063F3C36-D18F-407A-9B55-330418DD4C5E}">
      <dgm:prSet/>
      <dgm:spPr/>
      <dgm:t>
        <a:bodyPr/>
        <a:lstStyle/>
        <a:p>
          <a:endParaRPr lang="en-US"/>
        </a:p>
      </dgm:t>
    </dgm:pt>
    <dgm:pt modelId="{45788EDA-FE15-4486-AF9F-1DD6339B9F4B}" type="sibTrans" cxnId="{063F3C36-D18F-407A-9B55-330418DD4C5E}">
      <dgm:prSet/>
      <dgm:spPr/>
      <dgm:t>
        <a:bodyPr/>
        <a:lstStyle/>
        <a:p>
          <a:endParaRPr lang="en-US"/>
        </a:p>
      </dgm:t>
    </dgm:pt>
    <dgm:pt modelId="{70702A6F-622F-4616-B05D-15422E76239A}">
      <dgm:prSet phldrT="[Text]"/>
      <dgm:spPr/>
      <dgm:t>
        <a:bodyPr/>
        <a:lstStyle/>
        <a:p>
          <a:r>
            <a:rPr lang="en-US" dirty="0">
              <a:latin typeface="Poppins" panose="00000500000000000000" pitchFamily="2" charset="0"/>
              <a:cs typeface="Poppins" panose="00000500000000000000" pitchFamily="2" charset="0"/>
            </a:rPr>
            <a:t>Rules</a:t>
          </a:r>
        </a:p>
      </dgm:t>
    </dgm:pt>
    <dgm:pt modelId="{812DF060-37F6-4CCF-8CF9-17F8605FE1BF}" type="parTrans" cxnId="{3894D3F9-9780-4310-AE09-C579A2271709}">
      <dgm:prSet/>
      <dgm:spPr/>
      <dgm:t>
        <a:bodyPr/>
        <a:lstStyle/>
        <a:p>
          <a:endParaRPr lang="en-US"/>
        </a:p>
      </dgm:t>
    </dgm:pt>
    <dgm:pt modelId="{A630ECB5-D752-461F-A389-5B777B625FD5}" type="sibTrans" cxnId="{3894D3F9-9780-4310-AE09-C579A2271709}">
      <dgm:prSet/>
      <dgm:spPr/>
      <dgm:t>
        <a:bodyPr/>
        <a:lstStyle/>
        <a:p>
          <a:endParaRPr lang="en-US"/>
        </a:p>
      </dgm:t>
    </dgm:pt>
    <dgm:pt modelId="{6D202703-8F04-448B-860A-AFCE45860467}">
      <dgm:prSet phldrT="[Text]"/>
      <dgm:spPr/>
      <dgm:t>
        <a:bodyPr/>
        <a:lstStyle/>
        <a:p>
          <a:r>
            <a:rPr lang="en-US" dirty="0">
              <a:latin typeface="Poppins" panose="00000500000000000000" pitchFamily="2" charset="0"/>
              <a:cs typeface="Poppins" panose="00000500000000000000" pitchFamily="2" charset="0"/>
            </a:rPr>
            <a:t>Floor</a:t>
          </a:r>
        </a:p>
      </dgm:t>
    </dgm:pt>
    <dgm:pt modelId="{643B243B-1F73-49E4-B690-05EC3222DA00}" type="parTrans" cxnId="{0EE799D1-7166-4181-A1AF-CB42CF3247CC}">
      <dgm:prSet/>
      <dgm:spPr/>
      <dgm:t>
        <a:bodyPr/>
        <a:lstStyle/>
        <a:p>
          <a:endParaRPr lang="en-US"/>
        </a:p>
      </dgm:t>
    </dgm:pt>
    <dgm:pt modelId="{14FABCFC-BF73-4224-9180-4E24201E8B70}" type="sibTrans" cxnId="{0EE799D1-7166-4181-A1AF-CB42CF3247CC}">
      <dgm:prSet/>
      <dgm:spPr/>
      <dgm:t>
        <a:bodyPr/>
        <a:lstStyle/>
        <a:p>
          <a:endParaRPr lang="en-US"/>
        </a:p>
      </dgm:t>
    </dgm:pt>
    <dgm:pt modelId="{E8AFF2DE-42CF-4011-8FCB-4F64E8B782F8}" type="pres">
      <dgm:prSet presAssocID="{FCB4017F-20FB-4C79-9B84-3B278CAE45B3}" presName="CompostProcess" presStyleCnt="0">
        <dgm:presLayoutVars>
          <dgm:dir/>
          <dgm:resizeHandles val="exact"/>
        </dgm:presLayoutVars>
      </dgm:prSet>
      <dgm:spPr/>
    </dgm:pt>
    <dgm:pt modelId="{F9F7382C-59C9-4EDB-BD13-4E5912B477AA}" type="pres">
      <dgm:prSet presAssocID="{FCB4017F-20FB-4C79-9B84-3B278CAE45B3}" presName="arrow" presStyleLbl="bgShp" presStyleIdx="0" presStyleCnt="1" custScaleX="117647" custLinFactNeighborX="1677" custLinFactNeighborY="-24288"/>
      <dgm:spPr/>
    </dgm:pt>
    <dgm:pt modelId="{7C11AE4C-978A-4DAA-9D49-D16CF5DBF4DC}" type="pres">
      <dgm:prSet presAssocID="{FCB4017F-20FB-4C79-9B84-3B278CAE45B3}" presName="linearProcess" presStyleCnt="0"/>
      <dgm:spPr/>
    </dgm:pt>
    <dgm:pt modelId="{F9D0B09B-0557-43C0-B09D-EBC68C63C086}" type="pres">
      <dgm:prSet presAssocID="{6D45072B-8B9F-4B1C-A2C5-7A27852CD8DC}" presName="textNode" presStyleLbl="node1" presStyleIdx="0" presStyleCnt="4">
        <dgm:presLayoutVars>
          <dgm:bulletEnabled val="1"/>
        </dgm:presLayoutVars>
      </dgm:prSet>
      <dgm:spPr/>
    </dgm:pt>
    <dgm:pt modelId="{6A3C7003-0C04-45DA-A53A-52F3285BB5B1}" type="pres">
      <dgm:prSet presAssocID="{9994560C-3743-4D4B-966A-19CBE690450E}" presName="sibTrans" presStyleCnt="0"/>
      <dgm:spPr/>
    </dgm:pt>
    <dgm:pt modelId="{6A31D3F4-2E66-4617-A3D3-2A82ED0D2316}" type="pres">
      <dgm:prSet presAssocID="{7EC8D4DF-EA32-4447-8F74-9164B186B78A}" presName="textNode" presStyleLbl="node1" presStyleIdx="1" presStyleCnt="4">
        <dgm:presLayoutVars>
          <dgm:bulletEnabled val="1"/>
        </dgm:presLayoutVars>
      </dgm:prSet>
      <dgm:spPr/>
    </dgm:pt>
    <dgm:pt modelId="{14359225-27F6-404C-853B-7BE488714064}" type="pres">
      <dgm:prSet presAssocID="{45788EDA-FE15-4486-AF9F-1DD6339B9F4B}" presName="sibTrans" presStyleCnt="0"/>
      <dgm:spPr/>
    </dgm:pt>
    <dgm:pt modelId="{1A76F8A9-EABA-4605-9440-9FC8790513EF}" type="pres">
      <dgm:prSet presAssocID="{70702A6F-622F-4616-B05D-15422E76239A}" presName="textNode" presStyleLbl="node1" presStyleIdx="2" presStyleCnt="4">
        <dgm:presLayoutVars>
          <dgm:bulletEnabled val="1"/>
        </dgm:presLayoutVars>
      </dgm:prSet>
      <dgm:spPr/>
    </dgm:pt>
    <dgm:pt modelId="{92F92187-7D69-485C-9A8A-17724160858F}" type="pres">
      <dgm:prSet presAssocID="{A630ECB5-D752-461F-A389-5B777B625FD5}" presName="sibTrans" presStyleCnt="0"/>
      <dgm:spPr/>
    </dgm:pt>
    <dgm:pt modelId="{549C0982-A493-4B0C-A857-4CAD8D491ACD}" type="pres">
      <dgm:prSet presAssocID="{6D202703-8F04-448B-860A-AFCE45860467}" presName="textNode" presStyleLbl="node1" presStyleIdx="3" presStyleCnt="4">
        <dgm:presLayoutVars>
          <dgm:bulletEnabled val="1"/>
        </dgm:presLayoutVars>
      </dgm:prSet>
      <dgm:spPr/>
    </dgm:pt>
  </dgm:ptLst>
  <dgm:cxnLst>
    <dgm:cxn modelId="{063F3C36-D18F-407A-9B55-330418DD4C5E}" srcId="{FCB4017F-20FB-4C79-9B84-3B278CAE45B3}" destId="{7EC8D4DF-EA32-4447-8F74-9164B186B78A}" srcOrd="1" destOrd="0" parTransId="{5AD55471-C30D-4369-9A36-A7DEFF84DE0D}" sibTransId="{45788EDA-FE15-4486-AF9F-1DD6339B9F4B}"/>
    <dgm:cxn modelId="{7C51D936-979E-42C4-97E7-FCF22122171A}" type="presOf" srcId="{6D202703-8F04-448B-860A-AFCE45860467}" destId="{549C0982-A493-4B0C-A857-4CAD8D491ACD}" srcOrd="0" destOrd="0" presId="urn:microsoft.com/office/officeart/2005/8/layout/hProcess9"/>
    <dgm:cxn modelId="{FDCCBC48-DB1B-444F-BF78-3794F3EAE14E}" type="presOf" srcId="{FCB4017F-20FB-4C79-9B84-3B278CAE45B3}" destId="{E8AFF2DE-42CF-4011-8FCB-4F64E8B782F8}" srcOrd="0" destOrd="0" presId="urn:microsoft.com/office/officeart/2005/8/layout/hProcess9"/>
    <dgm:cxn modelId="{1D44F549-F046-4F1C-B947-5FCF955A078F}" type="presOf" srcId="{6D45072B-8B9F-4B1C-A2C5-7A27852CD8DC}" destId="{F9D0B09B-0557-43C0-B09D-EBC68C63C086}" srcOrd="0" destOrd="0" presId="urn:microsoft.com/office/officeart/2005/8/layout/hProcess9"/>
    <dgm:cxn modelId="{73F28055-39AC-4CDA-961A-0B90188A6166}" type="presOf" srcId="{70702A6F-622F-4616-B05D-15422E76239A}" destId="{1A76F8A9-EABA-4605-9440-9FC8790513EF}" srcOrd="0" destOrd="0" presId="urn:microsoft.com/office/officeart/2005/8/layout/hProcess9"/>
    <dgm:cxn modelId="{3EFC248A-4B5C-4DF4-A47C-B70FBFE6DB18}" srcId="{FCB4017F-20FB-4C79-9B84-3B278CAE45B3}" destId="{6D45072B-8B9F-4B1C-A2C5-7A27852CD8DC}" srcOrd="0" destOrd="0" parTransId="{267F93E4-A391-49FF-9591-10045E1B08B4}" sibTransId="{9994560C-3743-4D4B-966A-19CBE690450E}"/>
    <dgm:cxn modelId="{DA4985B2-A0BB-4A83-82A9-3F28ABAB9289}" type="presOf" srcId="{7EC8D4DF-EA32-4447-8F74-9164B186B78A}" destId="{6A31D3F4-2E66-4617-A3D3-2A82ED0D2316}" srcOrd="0" destOrd="0" presId="urn:microsoft.com/office/officeart/2005/8/layout/hProcess9"/>
    <dgm:cxn modelId="{0EE799D1-7166-4181-A1AF-CB42CF3247CC}" srcId="{FCB4017F-20FB-4C79-9B84-3B278CAE45B3}" destId="{6D202703-8F04-448B-860A-AFCE45860467}" srcOrd="3" destOrd="0" parTransId="{643B243B-1F73-49E4-B690-05EC3222DA00}" sibTransId="{14FABCFC-BF73-4224-9180-4E24201E8B70}"/>
    <dgm:cxn modelId="{3894D3F9-9780-4310-AE09-C579A2271709}" srcId="{FCB4017F-20FB-4C79-9B84-3B278CAE45B3}" destId="{70702A6F-622F-4616-B05D-15422E76239A}" srcOrd="2" destOrd="0" parTransId="{812DF060-37F6-4CCF-8CF9-17F8605FE1BF}" sibTransId="{A630ECB5-D752-461F-A389-5B777B625FD5}"/>
    <dgm:cxn modelId="{E62940A4-82C7-4138-BDD5-4681BFF34BB5}" type="presParOf" srcId="{E8AFF2DE-42CF-4011-8FCB-4F64E8B782F8}" destId="{F9F7382C-59C9-4EDB-BD13-4E5912B477AA}" srcOrd="0" destOrd="0" presId="urn:microsoft.com/office/officeart/2005/8/layout/hProcess9"/>
    <dgm:cxn modelId="{9F63BA1B-B04A-4A19-94D4-CCC1A04593F5}" type="presParOf" srcId="{E8AFF2DE-42CF-4011-8FCB-4F64E8B782F8}" destId="{7C11AE4C-978A-4DAA-9D49-D16CF5DBF4DC}" srcOrd="1" destOrd="0" presId="urn:microsoft.com/office/officeart/2005/8/layout/hProcess9"/>
    <dgm:cxn modelId="{980B819A-1A73-4B40-8610-03FBA8BF578C}" type="presParOf" srcId="{7C11AE4C-978A-4DAA-9D49-D16CF5DBF4DC}" destId="{F9D0B09B-0557-43C0-B09D-EBC68C63C086}" srcOrd="0" destOrd="0" presId="urn:microsoft.com/office/officeart/2005/8/layout/hProcess9"/>
    <dgm:cxn modelId="{B548EC51-3C05-4D44-980F-CC25590392CD}" type="presParOf" srcId="{7C11AE4C-978A-4DAA-9D49-D16CF5DBF4DC}" destId="{6A3C7003-0C04-45DA-A53A-52F3285BB5B1}" srcOrd="1" destOrd="0" presId="urn:microsoft.com/office/officeart/2005/8/layout/hProcess9"/>
    <dgm:cxn modelId="{58512BA7-8751-4086-A927-D1E92114708C}" type="presParOf" srcId="{7C11AE4C-978A-4DAA-9D49-D16CF5DBF4DC}" destId="{6A31D3F4-2E66-4617-A3D3-2A82ED0D2316}" srcOrd="2" destOrd="0" presId="urn:microsoft.com/office/officeart/2005/8/layout/hProcess9"/>
    <dgm:cxn modelId="{0B384AA9-1CE4-410F-9EF4-6B6F313F11ED}" type="presParOf" srcId="{7C11AE4C-978A-4DAA-9D49-D16CF5DBF4DC}" destId="{14359225-27F6-404C-853B-7BE488714064}" srcOrd="3" destOrd="0" presId="urn:microsoft.com/office/officeart/2005/8/layout/hProcess9"/>
    <dgm:cxn modelId="{DA4A3C3D-E0E8-4ED5-A8AA-7F96680EEBB7}" type="presParOf" srcId="{7C11AE4C-978A-4DAA-9D49-D16CF5DBF4DC}" destId="{1A76F8A9-EABA-4605-9440-9FC8790513EF}" srcOrd="4" destOrd="0" presId="urn:microsoft.com/office/officeart/2005/8/layout/hProcess9"/>
    <dgm:cxn modelId="{F3546B0B-FA11-4A44-BB1D-D924EA16FE2F}" type="presParOf" srcId="{7C11AE4C-978A-4DAA-9D49-D16CF5DBF4DC}" destId="{92F92187-7D69-485C-9A8A-17724160858F}" srcOrd="5" destOrd="0" presId="urn:microsoft.com/office/officeart/2005/8/layout/hProcess9"/>
    <dgm:cxn modelId="{5BDEA12A-D025-4E9B-9E50-5A9711F99418}" type="presParOf" srcId="{7C11AE4C-978A-4DAA-9D49-D16CF5DBF4DC}" destId="{549C0982-A493-4B0C-A857-4CAD8D491ACD}"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DCC84F-80C5-4227-92CB-060066A9CC66}"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38D25018-3480-4F81-9EE4-84CB81D619FB}">
      <dgm:prSet custT="1"/>
      <dgm:spPr/>
      <dgm:t>
        <a:bodyPr/>
        <a:lstStyle/>
        <a:p>
          <a:pPr>
            <a:lnSpc>
              <a:spcPct val="100000"/>
            </a:lnSpc>
          </a:pPr>
          <a:r>
            <a:rPr lang="en-US" sz="2400" dirty="0">
              <a:latin typeface="Poppins" panose="00000500000000000000" pitchFamily="2" charset="0"/>
              <a:cs typeface="Poppins" panose="00000500000000000000" pitchFamily="2" charset="0"/>
            </a:rPr>
            <a:t>1. Who are you?</a:t>
          </a:r>
        </a:p>
      </dgm:t>
    </dgm:pt>
    <dgm:pt modelId="{254BC503-FDF6-4215-A388-C77B15470F17}" type="parTrans" cxnId="{458D179B-3526-42A2-89DA-CB46065F46A5}">
      <dgm:prSet/>
      <dgm:spPr/>
      <dgm:t>
        <a:bodyPr/>
        <a:lstStyle/>
        <a:p>
          <a:endParaRPr lang="en-US"/>
        </a:p>
      </dgm:t>
    </dgm:pt>
    <dgm:pt modelId="{2A69B740-7ACA-4CF8-8DEA-55092BFC3262}" type="sibTrans" cxnId="{458D179B-3526-42A2-89DA-CB46065F46A5}">
      <dgm:prSet/>
      <dgm:spPr/>
      <dgm:t>
        <a:bodyPr/>
        <a:lstStyle/>
        <a:p>
          <a:endParaRPr lang="en-US"/>
        </a:p>
      </dgm:t>
    </dgm:pt>
    <dgm:pt modelId="{59DD4809-B435-4A74-A992-671661662234}">
      <dgm:prSet custT="1"/>
      <dgm:spPr/>
      <dgm:t>
        <a:bodyPr/>
        <a:lstStyle/>
        <a:p>
          <a:pPr>
            <a:lnSpc>
              <a:spcPct val="100000"/>
            </a:lnSpc>
          </a:pPr>
          <a:r>
            <a:rPr lang="en-US" sz="2400" dirty="0">
              <a:latin typeface="Poppins" panose="00000500000000000000" pitchFamily="2" charset="0"/>
              <a:cs typeface="Poppins" panose="00000500000000000000" pitchFamily="2" charset="0"/>
            </a:rPr>
            <a:t>2. What is your issue?</a:t>
          </a:r>
        </a:p>
      </dgm:t>
    </dgm:pt>
    <dgm:pt modelId="{6DF7D2F8-F7C2-4FCD-871F-18D3BE41C4CA}" type="parTrans" cxnId="{5C6E5881-66B4-4229-B3E4-BD8A6DDB7E03}">
      <dgm:prSet/>
      <dgm:spPr/>
      <dgm:t>
        <a:bodyPr/>
        <a:lstStyle/>
        <a:p>
          <a:endParaRPr lang="en-US"/>
        </a:p>
      </dgm:t>
    </dgm:pt>
    <dgm:pt modelId="{1B991475-0FA6-4A21-94B0-3732FC218B2C}" type="sibTrans" cxnId="{5C6E5881-66B4-4229-B3E4-BD8A6DDB7E03}">
      <dgm:prSet/>
      <dgm:spPr/>
      <dgm:t>
        <a:bodyPr/>
        <a:lstStyle/>
        <a:p>
          <a:endParaRPr lang="en-US"/>
        </a:p>
      </dgm:t>
    </dgm:pt>
    <dgm:pt modelId="{9BB47D04-6FE1-4525-9174-35D8D30F4E8A}">
      <dgm:prSet custT="1"/>
      <dgm:spPr/>
      <dgm:t>
        <a:bodyPr/>
        <a:lstStyle/>
        <a:p>
          <a:pPr>
            <a:lnSpc>
              <a:spcPct val="100000"/>
            </a:lnSpc>
          </a:pPr>
          <a:r>
            <a:rPr lang="en-US" sz="2400" dirty="0">
              <a:latin typeface="Poppins" panose="00000500000000000000" pitchFamily="2" charset="0"/>
              <a:cs typeface="Poppins" panose="00000500000000000000" pitchFamily="2" charset="0"/>
            </a:rPr>
            <a:t>3. Why do you care?</a:t>
          </a:r>
        </a:p>
      </dgm:t>
    </dgm:pt>
    <dgm:pt modelId="{1F00AF73-E885-4079-AB4D-276FD29DBAFE}" type="parTrans" cxnId="{B98F86E9-F34B-4941-8034-28A5C1E9B63B}">
      <dgm:prSet/>
      <dgm:spPr/>
      <dgm:t>
        <a:bodyPr/>
        <a:lstStyle/>
        <a:p>
          <a:endParaRPr lang="en-US"/>
        </a:p>
      </dgm:t>
    </dgm:pt>
    <dgm:pt modelId="{7F3F3564-2CED-44D4-8106-40FF518FE23B}" type="sibTrans" cxnId="{B98F86E9-F34B-4941-8034-28A5C1E9B63B}">
      <dgm:prSet/>
      <dgm:spPr/>
      <dgm:t>
        <a:bodyPr/>
        <a:lstStyle/>
        <a:p>
          <a:endParaRPr lang="en-US"/>
        </a:p>
      </dgm:t>
    </dgm:pt>
    <dgm:pt modelId="{A8BAFB80-32B8-4CBD-8EA5-19248E5C8540}">
      <dgm:prSet custT="1"/>
      <dgm:spPr/>
      <dgm:t>
        <a:bodyPr/>
        <a:lstStyle/>
        <a:p>
          <a:pPr>
            <a:lnSpc>
              <a:spcPct val="100000"/>
            </a:lnSpc>
          </a:pPr>
          <a:r>
            <a:rPr lang="en-US" sz="2400" dirty="0">
              <a:latin typeface="Poppins" panose="00000500000000000000" pitchFamily="2" charset="0"/>
              <a:cs typeface="Poppins" panose="00000500000000000000" pitchFamily="2" charset="0"/>
            </a:rPr>
            <a:t>4. Why should </a:t>
          </a:r>
          <a:r>
            <a:rPr lang="en-US" sz="2400" i="1" dirty="0">
              <a:latin typeface="Poppins" panose="00000500000000000000" pitchFamily="2" charset="0"/>
              <a:cs typeface="Poppins" panose="00000500000000000000" pitchFamily="2" charset="0"/>
            </a:rPr>
            <a:t>they </a:t>
          </a:r>
          <a:r>
            <a:rPr lang="en-US" sz="2400" dirty="0">
              <a:latin typeface="Poppins" panose="00000500000000000000" pitchFamily="2" charset="0"/>
              <a:cs typeface="Poppins" panose="00000500000000000000" pitchFamily="2" charset="0"/>
            </a:rPr>
            <a:t>care?</a:t>
          </a:r>
        </a:p>
      </dgm:t>
    </dgm:pt>
    <dgm:pt modelId="{2B78A653-A406-4A93-AA73-75653FFD8F5B}" type="parTrans" cxnId="{3A313F3B-BDDB-4C32-B3D7-8A0952C11633}">
      <dgm:prSet/>
      <dgm:spPr/>
      <dgm:t>
        <a:bodyPr/>
        <a:lstStyle/>
        <a:p>
          <a:endParaRPr lang="en-US"/>
        </a:p>
      </dgm:t>
    </dgm:pt>
    <dgm:pt modelId="{203896FC-34D3-4A31-B60B-5AC662E0D76E}" type="sibTrans" cxnId="{3A313F3B-BDDB-4C32-B3D7-8A0952C11633}">
      <dgm:prSet/>
      <dgm:spPr/>
      <dgm:t>
        <a:bodyPr/>
        <a:lstStyle/>
        <a:p>
          <a:endParaRPr lang="en-US"/>
        </a:p>
      </dgm:t>
    </dgm:pt>
    <dgm:pt modelId="{AB91E5CE-3BF5-46AF-9978-035000D1DC28}">
      <dgm:prSet custT="1"/>
      <dgm:spPr/>
      <dgm:t>
        <a:bodyPr/>
        <a:lstStyle/>
        <a:p>
          <a:pPr>
            <a:lnSpc>
              <a:spcPct val="100000"/>
            </a:lnSpc>
          </a:pPr>
          <a:r>
            <a:rPr lang="en-US" sz="2400" dirty="0">
              <a:latin typeface="Poppins" panose="00000500000000000000" pitchFamily="2" charset="0"/>
              <a:cs typeface="Poppins" panose="00000500000000000000" pitchFamily="2" charset="0"/>
            </a:rPr>
            <a:t>5. What should they to do?</a:t>
          </a:r>
        </a:p>
      </dgm:t>
    </dgm:pt>
    <dgm:pt modelId="{C8568FE6-FD9F-4929-B857-62E6A0D4E03A}" type="parTrans" cxnId="{899430A4-4E46-4EF3-A0CE-6132FCFEE1C3}">
      <dgm:prSet/>
      <dgm:spPr/>
      <dgm:t>
        <a:bodyPr/>
        <a:lstStyle/>
        <a:p>
          <a:endParaRPr lang="en-US"/>
        </a:p>
      </dgm:t>
    </dgm:pt>
    <dgm:pt modelId="{9993E831-C36B-4705-A50E-780DA5050044}" type="sibTrans" cxnId="{899430A4-4E46-4EF3-A0CE-6132FCFEE1C3}">
      <dgm:prSet/>
      <dgm:spPr/>
      <dgm:t>
        <a:bodyPr/>
        <a:lstStyle/>
        <a:p>
          <a:endParaRPr lang="en-US"/>
        </a:p>
      </dgm:t>
    </dgm:pt>
    <dgm:pt modelId="{D410907B-DE41-47A8-BDFB-3C939F1DDAD9}" type="pres">
      <dgm:prSet presAssocID="{DBDCC84F-80C5-4227-92CB-060066A9CC66}" presName="root" presStyleCnt="0">
        <dgm:presLayoutVars>
          <dgm:dir/>
          <dgm:resizeHandles val="exact"/>
        </dgm:presLayoutVars>
      </dgm:prSet>
      <dgm:spPr/>
    </dgm:pt>
    <dgm:pt modelId="{BB8E42FA-16F9-4622-9C5A-8E1A139A8139}" type="pres">
      <dgm:prSet presAssocID="{38D25018-3480-4F81-9EE4-84CB81D619FB}" presName="compNode" presStyleCnt="0"/>
      <dgm:spPr/>
    </dgm:pt>
    <dgm:pt modelId="{9F47C975-8BBF-495C-AAD4-3B773A4F6D1C}" type="pres">
      <dgm:prSet presAssocID="{38D25018-3480-4F81-9EE4-84CB81D619FB}" presName="bgRect" presStyleLbl="bgShp" presStyleIdx="0" presStyleCnt="5"/>
      <dgm:spPr/>
    </dgm:pt>
    <dgm:pt modelId="{55FFD16F-D225-4195-BB37-FA273C20CDA2}" type="pres">
      <dgm:prSet presAssocID="{38D25018-3480-4F81-9EE4-84CB81D619FB}" presName="iconRect" presStyleLbl="node1" presStyleIdx="0" presStyleCnt="5" custScaleX="133704" custScaleY="145714" custLinFactNeighborY="611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CFE75E50-25DD-437A-8A87-A8B9CE79D65B}" type="pres">
      <dgm:prSet presAssocID="{38D25018-3480-4F81-9EE4-84CB81D619FB}" presName="spaceRect" presStyleCnt="0"/>
      <dgm:spPr/>
    </dgm:pt>
    <dgm:pt modelId="{01EF4C90-5C1B-4162-83A4-0366DEA154B7}" type="pres">
      <dgm:prSet presAssocID="{38D25018-3480-4F81-9EE4-84CB81D619FB}" presName="parTx" presStyleLbl="revTx" presStyleIdx="0" presStyleCnt="5">
        <dgm:presLayoutVars>
          <dgm:chMax val="0"/>
          <dgm:chPref val="0"/>
        </dgm:presLayoutVars>
      </dgm:prSet>
      <dgm:spPr/>
    </dgm:pt>
    <dgm:pt modelId="{178373F3-C879-4F21-8E50-04B173E2E18D}" type="pres">
      <dgm:prSet presAssocID="{2A69B740-7ACA-4CF8-8DEA-55092BFC3262}" presName="sibTrans" presStyleCnt="0"/>
      <dgm:spPr/>
    </dgm:pt>
    <dgm:pt modelId="{1B307FFB-7FA5-47F5-864F-5C04EA54291D}" type="pres">
      <dgm:prSet presAssocID="{59DD4809-B435-4A74-A992-671661662234}" presName="compNode" presStyleCnt="0"/>
      <dgm:spPr/>
    </dgm:pt>
    <dgm:pt modelId="{63D33124-416B-4CDB-8B22-C4A4C7058E53}" type="pres">
      <dgm:prSet presAssocID="{59DD4809-B435-4A74-A992-671661662234}" presName="bgRect" presStyleLbl="bgShp" presStyleIdx="1" presStyleCnt="5"/>
      <dgm:spPr/>
    </dgm:pt>
    <dgm:pt modelId="{471CE2BF-51AC-44D8-9DB7-029DC6031C1A}" type="pres">
      <dgm:prSet presAssocID="{59DD4809-B435-4A74-A992-671661662234}" presName="iconRect" presStyleLbl="node1" presStyleIdx="1" presStyleCnt="5" custScaleX="133704" custScaleY="145714" custLinFactNeighborY="611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B6419F26-497E-474C-9B01-DF203E562E3D}" type="pres">
      <dgm:prSet presAssocID="{59DD4809-B435-4A74-A992-671661662234}" presName="spaceRect" presStyleCnt="0"/>
      <dgm:spPr/>
    </dgm:pt>
    <dgm:pt modelId="{08B177B1-8A89-4002-9826-13A3DB38705A}" type="pres">
      <dgm:prSet presAssocID="{59DD4809-B435-4A74-A992-671661662234}" presName="parTx" presStyleLbl="revTx" presStyleIdx="1" presStyleCnt="5">
        <dgm:presLayoutVars>
          <dgm:chMax val="0"/>
          <dgm:chPref val="0"/>
        </dgm:presLayoutVars>
      </dgm:prSet>
      <dgm:spPr/>
    </dgm:pt>
    <dgm:pt modelId="{9C5459E7-C262-4296-8A21-06B40CB5E46F}" type="pres">
      <dgm:prSet presAssocID="{1B991475-0FA6-4A21-94B0-3732FC218B2C}" presName="sibTrans" presStyleCnt="0"/>
      <dgm:spPr/>
    </dgm:pt>
    <dgm:pt modelId="{26EB4E47-C654-47BB-A71D-7501DE4A92BE}" type="pres">
      <dgm:prSet presAssocID="{9BB47D04-6FE1-4525-9174-35D8D30F4E8A}" presName="compNode" presStyleCnt="0"/>
      <dgm:spPr/>
    </dgm:pt>
    <dgm:pt modelId="{D25613C6-3B64-4459-9733-3738CBEDFE8A}" type="pres">
      <dgm:prSet presAssocID="{9BB47D04-6FE1-4525-9174-35D8D30F4E8A}" presName="bgRect" presStyleLbl="bgShp" presStyleIdx="2" presStyleCnt="5"/>
      <dgm:spPr/>
    </dgm:pt>
    <dgm:pt modelId="{CEDA8C50-D2EF-46EB-A441-82DAB13E38E9}" type="pres">
      <dgm:prSet presAssocID="{9BB47D04-6FE1-4525-9174-35D8D30F4E8A}" presName="iconRect" presStyleLbl="node1" presStyleIdx="2" presStyleCnt="5" custScaleX="141862" custScaleY="145714" custLinFactNeighborY="611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Heart with solid fill"/>
        </a:ext>
      </dgm:extLst>
    </dgm:pt>
    <dgm:pt modelId="{9C897515-30A8-4C6C-B0C2-D37101267D86}" type="pres">
      <dgm:prSet presAssocID="{9BB47D04-6FE1-4525-9174-35D8D30F4E8A}" presName="spaceRect" presStyleCnt="0"/>
      <dgm:spPr/>
    </dgm:pt>
    <dgm:pt modelId="{464131B6-C183-4330-93B6-FD1894409189}" type="pres">
      <dgm:prSet presAssocID="{9BB47D04-6FE1-4525-9174-35D8D30F4E8A}" presName="parTx" presStyleLbl="revTx" presStyleIdx="2" presStyleCnt="5">
        <dgm:presLayoutVars>
          <dgm:chMax val="0"/>
          <dgm:chPref val="0"/>
        </dgm:presLayoutVars>
      </dgm:prSet>
      <dgm:spPr/>
    </dgm:pt>
    <dgm:pt modelId="{08F03D31-A23C-407F-AF46-3923A6CE313C}" type="pres">
      <dgm:prSet presAssocID="{7F3F3564-2CED-44D4-8106-40FF518FE23B}" presName="sibTrans" presStyleCnt="0"/>
      <dgm:spPr/>
    </dgm:pt>
    <dgm:pt modelId="{A0292FA3-E5A7-47D0-AAD5-099C1C8C2045}" type="pres">
      <dgm:prSet presAssocID="{A8BAFB80-32B8-4CBD-8EA5-19248E5C8540}" presName="compNode" presStyleCnt="0"/>
      <dgm:spPr/>
    </dgm:pt>
    <dgm:pt modelId="{A165AEFE-D469-430C-B5DB-9A25B68729C0}" type="pres">
      <dgm:prSet presAssocID="{A8BAFB80-32B8-4CBD-8EA5-19248E5C8540}" presName="bgRect" presStyleLbl="bgShp" presStyleIdx="3" presStyleCnt="5"/>
      <dgm:spPr/>
    </dgm:pt>
    <dgm:pt modelId="{8B590EF3-2030-4230-A716-6E8FB2622C07}" type="pres">
      <dgm:prSet presAssocID="{A8BAFB80-32B8-4CBD-8EA5-19248E5C8540}" presName="iconRect" presStyleLbl="node1" presStyleIdx="3" presStyleCnt="5" custScaleX="133704" custScaleY="145714" custLinFactNeighborY="611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humbs up sign with solid fill"/>
        </a:ext>
      </dgm:extLst>
    </dgm:pt>
    <dgm:pt modelId="{444BE6BC-F4E7-4D05-81EC-AAECF62A1155}" type="pres">
      <dgm:prSet presAssocID="{A8BAFB80-32B8-4CBD-8EA5-19248E5C8540}" presName="spaceRect" presStyleCnt="0"/>
      <dgm:spPr/>
    </dgm:pt>
    <dgm:pt modelId="{E3469A8D-56BE-4DC1-AD9F-13F27C3108A7}" type="pres">
      <dgm:prSet presAssocID="{A8BAFB80-32B8-4CBD-8EA5-19248E5C8540}" presName="parTx" presStyleLbl="revTx" presStyleIdx="3" presStyleCnt="5">
        <dgm:presLayoutVars>
          <dgm:chMax val="0"/>
          <dgm:chPref val="0"/>
        </dgm:presLayoutVars>
      </dgm:prSet>
      <dgm:spPr/>
    </dgm:pt>
    <dgm:pt modelId="{321EA18E-4727-4526-845D-9093E466A901}" type="pres">
      <dgm:prSet presAssocID="{203896FC-34D3-4A31-B60B-5AC662E0D76E}" presName="sibTrans" presStyleCnt="0"/>
      <dgm:spPr/>
    </dgm:pt>
    <dgm:pt modelId="{A68B5BCF-66F4-4ED7-B55C-DC3499FE1735}" type="pres">
      <dgm:prSet presAssocID="{AB91E5CE-3BF5-46AF-9978-035000D1DC28}" presName="compNode" presStyleCnt="0"/>
      <dgm:spPr/>
    </dgm:pt>
    <dgm:pt modelId="{D49B6C0D-A970-408F-946E-2BDB06338A39}" type="pres">
      <dgm:prSet presAssocID="{AB91E5CE-3BF5-46AF-9978-035000D1DC28}" presName="bgRect" presStyleLbl="bgShp" presStyleIdx="4" presStyleCnt="5"/>
      <dgm:spPr/>
    </dgm:pt>
    <dgm:pt modelId="{BF312CDA-D285-4B6E-BD69-B32E1A29DE96}" type="pres">
      <dgm:prSet presAssocID="{AB91E5CE-3BF5-46AF-9978-035000D1DC28}" presName="iconRect" presStyleLbl="node1" presStyleIdx="4" presStyleCnt="5" custScaleX="145198" custScaleY="14571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269E7FCB-9360-48E7-A82F-9DA23D7DA792}" type="pres">
      <dgm:prSet presAssocID="{AB91E5CE-3BF5-46AF-9978-035000D1DC28}" presName="spaceRect" presStyleCnt="0"/>
      <dgm:spPr/>
    </dgm:pt>
    <dgm:pt modelId="{23089402-16D4-40A5-B805-EEA3AF5F108C}" type="pres">
      <dgm:prSet presAssocID="{AB91E5CE-3BF5-46AF-9978-035000D1DC28}" presName="parTx" presStyleLbl="revTx" presStyleIdx="4" presStyleCnt="5">
        <dgm:presLayoutVars>
          <dgm:chMax val="0"/>
          <dgm:chPref val="0"/>
        </dgm:presLayoutVars>
      </dgm:prSet>
      <dgm:spPr/>
    </dgm:pt>
  </dgm:ptLst>
  <dgm:cxnLst>
    <dgm:cxn modelId="{7DFF4805-94EB-40AB-8825-ABCD0F826359}" type="presOf" srcId="{38D25018-3480-4F81-9EE4-84CB81D619FB}" destId="{01EF4C90-5C1B-4162-83A4-0366DEA154B7}" srcOrd="0" destOrd="0" presId="urn:microsoft.com/office/officeart/2018/2/layout/IconVerticalSolidList"/>
    <dgm:cxn modelId="{0521A52C-9B55-4E10-AA4A-0870BA2DB17A}" type="presOf" srcId="{59DD4809-B435-4A74-A992-671661662234}" destId="{08B177B1-8A89-4002-9826-13A3DB38705A}" srcOrd="0" destOrd="0" presId="urn:microsoft.com/office/officeart/2018/2/layout/IconVerticalSolidList"/>
    <dgm:cxn modelId="{3A313F3B-BDDB-4C32-B3D7-8A0952C11633}" srcId="{DBDCC84F-80C5-4227-92CB-060066A9CC66}" destId="{A8BAFB80-32B8-4CBD-8EA5-19248E5C8540}" srcOrd="3" destOrd="0" parTransId="{2B78A653-A406-4A93-AA73-75653FFD8F5B}" sibTransId="{203896FC-34D3-4A31-B60B-5AC662E0D76E}"/>
    <dgm:cxn modelId="{5C6E5881-66B4-4229-B3E4-BD8A6DDB7E03}" srcId="{DBDCC84F-80C5-4227-92CB-060066A9CC66}" destId="{59DD4809-B435-4A74-A992-671661662234}" srcOrd="1" destOrd="0" parTransId="{6DF7D2F8-F7C2-4FCD-871F-18D3BE41C4CA}" sibTransId="{1B991475-0FA6-4A21-94B0-3732FC218B2C}"/>
    <dgm:cxn modelId="{EC3E008D-028C-49AB-8AEA-55D87FDECBA6}" type="presOf" srcId="{DBDCC84F-80C5-4227-92CB-060066A9CC66}" destId="{D410907B-DE41-47A8-BDFB-3C939F1DDAD9}" srcOrd="0" destOrd="0" presId="urn:microsoft.com/office/officeart/2018/2/layout/IconVerticalSolidList"/>
    <dgm:cxn modelId="{458D179B-3526-42A2-89DA-CB46065F46A5}" srcId="{DBDCC84F-80C5-4227-92CB-060066A9CC66}" destId="{38D25018-3480-4F81-9EE4-84CB81D619FB}" srcOrd="0" destOrd="0" parTransId="{254BC503-FDF6-4215-A388-C77B15470F17}" sibTransId="{2A69B740-7ACA-4CF8-8DEA-55092BFC3262}"/>
    <dgm:cxn modelId="{25DD0EA3-8E61-4270-8653-1465FF5D3BAC}" type="presOf" srcId="{AB91E5CE-3BF5-46AF-9978-035000D1DC28}" destId="{23089402-16D4-40A5-B805-EEA3AF5F108C}" srcOrd="0" destOrd="0" presId="urn:microsoft.com/office/officeart/2018/2/layout/IconVerticalSolidList"/>
    <dgm:cxn modelId="{899430A4-4E46-4EF3-A0CE-6132FCFEE1C3}" srcId="{DBDCC84F-80C5-4227-92CB-060066A9CC66}" destId="{AB91E5CE-3BF5-46AF-9978-035000D1DC28}" srcOrd="4" destOrd="0" parTransId="{C8568FE6-FD9F-4929-B857-62E6A0D4E03A}" sibTransId="{9993E831-C36B-4705-A50E-780DA5050044}"/>
    <dgm:cxn modelId="{AB5FA0AD-5623-49B1-9BF0-EA4829F827C7}" type="presOf" srcId="{A8BAFB80-32B8-4CBD-8EA5-19248E5C8540}" destId="{E3469A8D-56BE-4DC1-AD9F-13F27C3108A7}" srcOrd="0" destOrd="0" presId="urn:microsoft.com/office/officeart/2018/2/layout/IconVerticalSolidList"/>
    <dgm:cxn modelId="{73A912B0-6E7B-46B8-8021-7BFC0032CFB9}" type="presOf" srcId="{9BB47D04-6FE1-4525-9174-35D8D30F4E8A}" destId="{464131B6-C183-4330-93B6-FD1894409189}" srcOrd="0" destOrd="0" presId="urn:microsoft.com/office/officeart/2018/2/layout/IconVerticalSolidList"/>
    <dgm:cxn modelId="{B98F86E9-F34B-4941-8034-28A5C1E9B63B}" srcId="{DBDCC84F-80C5-4227-92CB-060066A9CC66}" destId="{9BB47D04-6FE1-4525-9174-35D8D30F4E8A}" srcOrd="2" destOrd="0" parTransId="{1F00AF73-E885-4079-AB4D-276FD29DBAFE}" sibTransId="{7F3F3564-2CED-44D4-8106-40FF518FE23B}"/>
    <dgm:cxn modelId="{84B4C732-165C-4D85-8EA4-A85899DACAD9}" type="presParOf" srcId="{D410907B-DE41-47A8-BDFB-3C939F1DDAD9}" destId="{BB8E42FA-16F9-4622-9C5A-8E1A139A8139}" srcOrd="0" destOrd="0" presId="urn:microsoft.com/office/officeart/2018/2/layout/IconVerticalSolidList"/>
    <dgm:cxn modelId="{ED017E45-F667-4A6B-89E9-0ACDBE36B494}" type="presParOf" srcId="{BB8E42FA-16F9-4622-9C5A-8E1A139A8139}" destId="{9F47C975-8BBF-495C-AAD4-3B773A4F6D1C}" srcOrd="0" destOrd="0" presId="urn:microsoft.com/office/officeart/2018/2/layout/IconVerticalSolidList"/>
    <dgm:cxn modelId="{20104CB6-780C-45F4-96AF-91EAED1010A3}" type="presParOf" srcId="{BB8E42FA-16F9-4622-9C5A-8E1A139A8139}" destId="{55FFD16F-D225-4195-BB37-FA273C20CDA2}" srcOrd="1" destOrd="0" presId="urn:microsoft.com/office/officeart/2018/2/layout/IconVerticalSolidList"/>
    <dgm:cxn modelId="{1FAB4426-93E0-48D6-9AC7-8913934EC7D5}" type="presParOf" srcId="{BB8E42FA-16F9-4622-9C5A-8E1A139A8139}" destId="{CFE75E50-25DD-437A-8A87-A8B9CE79D65B}" srcOrd="2" destOrd="0" presId="urn:microsoft.com/office/officeart/2018/2/layout/IconVerticalSolidList"/>
    <dgm:cxn modelId="{B8817A78-D7CA-4724-B2AE-8707037864C8}" type="presParOf" srcId="{BB8E42FA-16F9-4622-9C5A-8E1A139A8139}" destId="{01EF4C90-5C1B-4162-83A4-0366DEA154B7}" srcOrd="3" destOrd="0" presId="urn:microsoft.com/office/officeart/2018/2/layout/IconVerticalSolidList"/>
    <dgm:cxn modelId="{911A0609-8BF8-4B8B-9BF3-0BECE1C0AB96}" type="presParOf" srcId="{D410907B-DE41-47A8-BDFB-3C939F1DDAD9}" destId="{178373F3-C879-4F21-8E50-04B173E2E18D}" srcOrd="1" destOrd="0" presId="urn:microsoft.com/office/officeart/2018/2/layout/IconVerticalSolidList"/>
    <dgm:cxn modelId="{2BF2DBEA-846B-4DA2-88B6-1F60AD44C637}" type="presParOf" srcId="{D410907B-DE41-47A8-BDFB-3C939F1DDAD9}" destId="{1B307FFB-7FA5-47F5-864F-5C04EA54291D}" srcOrd="2" destOrd="0" presId="urn:microsoft.com/office/officeart/2018/2/layout/IconVerticalSolidList"/>
    <dgm:cxn modelId="{4D91D49E-5001-4682-B455-25C74C4403EB}" type="presParOf" srcId="{1B307FFB-7FA5-47F5-864F-5C04EA54291D}" destId="{63D33124-416B-4CDB-8B22-C4A4C7058E53}" srcOrd="0" destOrd="0" presId="urn:microsoft.com/office/officeart/2018/2/layout/IconVerticalSolidList"/>
    <dgm:cxn modelId="{B9E8A803-2651-4B37-974C-7629BD2188D7}" type="presParOf" srcId="{1B307FFB-7FA5-47F5-864F-5C04EA54291D}" destId="{471CE2BF-51AC-44D8-9DB7-029DC6031C1A}" srcOrd="1" destOrd="0" presId="urn:microsoft.com/office/officeart/2018/2/layout/IconVerticalSolidList"/>
    <dgm:cxn modelId="{DA7456FA-9043-4A26-A47B-83332BF88585}" type="presParOf" srcId="{1B307FFB-7FA5-47F5-864F-5C04EA54291D}" destId="{B6419F26-497E-474C-9B01-DF203E562E3D}" srcOrd="2" destOrd="0" presId="urn:microsoft.com/office/officeart/2018/2/layout/IconVerticalSolidList"/>
    <dgm:cxn modelId="{8E3CE2E0-22C4-451F-A0BF-03F2793507FE}" type="presParOf" srcId="{1B307FFB-7FA5-47F5-864F-5C04EA54291D}" destId="{08B177B1-8A89-4002-9826-13A3DB38705A}" srcOrd="3" destOrd="0" presId="urn:microsoft.com/office/officeart/2018/2/layout/IconVerticalSolidList"/>
    <dgm:cxn modelId="{8C6C8EB2-3469-4625-BFCA-6952E0F8DD26}" type="presParOf" srcId="{D410907B-DE41-47A8-BDFB-3C939F1DDAD9}" destId="{9C5459E7-C262-4296-8A21-06B40CB5E46F}" srcOrd="3" destOrd="0" presId="urn:microsoft.com/office/officeart/2018/2/layout/IconVerticalSolidList"/>
    <dgm:cxn modelId="{101A359C-BC9D-41A6-BB37-108A96C9FBF8}" type="presParOf" srcId="{D410907B-DE41-47A8-BDFB-3C939F1DDAD9}" destId="{26EB4E47-C654-47BB-A71D-7501DE4A92BE}" srcOrd="4" destOrd="0" presId="urn:microsoft.com/office/officeart/2018/2/layout/IconVerticalSolidList"/>
    <dgm:cxn modelId="{F76A291E-1C67-4632-99B6-9A69FA32C2EE}" type="presParOf" srcId="{26EB4E47-C654-47BB-A71D-7501DE4A92BE}" destId="{D25613C6-3B64-4459-9733-3738CBEDFE8A}" srcOrd="0" destOrd="0" presId="urn:microsoft.com/office/officeart/2018/2/layout/IconVerticalSolidList"/>
    <dgm:cxn modelId="{67A56839-C61D-4FD6-ADB3-A5F0526F9BB3}" type="presParOf" srcId="{26EB4E47-C654-47BB-A71D-7501DE4A92BE}" destId="{CEDA8C50-D2EF-46EB-A441-82DAB13E38E9}" srcOrd="1" destOrd="0" presId="urn:microsoft.com/office/officeart/2018/2/layout/IconVerticalSolidList"/>
    <dgm:cxn modelId="{531675CB-BCF8-4D21-B29E-F1AD7167E7EE}" type="presParOf" srcId="{26EB4E47-C654-47BB-A71D-7501DE4A92BE}" destId="{9C897515-30A8-4C6C-B0C2-D37101267D86}" srcOrd="2" destOrd="0" presId="urn:microsoft.com/office/officeart/2018/2/layout/IconVerticalSolidList"/>
    <dgm:cxn modelId="{1D96C14A-D17F-4832-A04B-250E35D029CA}" type="presParOf" srcId="{26EB4E47-C654-47BB-A71D-7501DE4A92BE}" destId="{464131B6-C183-4330-93B6-FD1894409189}" srcOrd="3" destOrd="0" presId="urn:microsoft.com/office/officeart/2018/2/layout/IconVerticalSolidList"/>
    <dgm:cxn modelId="{518BE369-DC5A-4802-ABD6-B09C12059652}" type="presParOf" srcId="{D410907B-DE41-47A8-BDFB-3C939F1DDAD9}" destId="{08F03D31-A23C-407F-AF46-3923A6CE313C}" srcOrd="5" destOrd="0" presId="urn:microsoft.com/office/officeart/2018/2/layout/IconVerticalSolidList"/>
    <dgm:cxn modelId="{8609522C-A977-4CDB-8D06-31D1C51363C8}" type="presParOf" srcId="{D410907B-DE41-47A8-BDFB-3C939F1DDAD9}" destId="{A0292FA3-E5A7-47D0-AAD5-099C1C8C2045}" srcOrd="6" destOrd="0" presId="urn:microsoft.com/office/officeart/2018/2/layout/IconVerticalSolidList"/>
    <dgm:cxn modelId="{8A8965EF-6BEB-4EAD-8B46-DF260C99696E}" type="presParOf" srcId="{A0292FA3-E5A7-47D0-AAD5-099C1C8C2045}" destId="{A165AEFE-D469-430C-B5DB-9A25B68729C0}" srcOrd="0" destOrd="0" presId="urn:microsoft.com/office/officeart/2018/2/layout/IconVerticalSolidList"/>
    <dgm:cxn modelId="{9C217760-D79E-4668-B7E2-CD8DD6066889}" type="presParOf" srcId="{A0292FA3-E5A7-47D0-AAD5-099C1C8C2045}" destId="{8B590EF3-2030-4230-A716-6E8FB2622C07}" srcOrd="1" destOrd="0" presId="urn:microsoft.com/office/officeart/2018/2/layout/IconVerticalSolidList"/>
    <dgm:cxn modelId="{7234ED60-51F5-49F9-82EC-BCCD6716CE60}" type="presParOf" srcId="{A0292FA3-E5A7-47D0-AAD5-099C1C8C2045}" destId="{444BE6BC-F4E7-4D05-81EC-AAECF62A1155}" srcOrd="2" destOrd="0" presId="urn:microsoft.com/office/officeart/2018/2/layout/IconVerticalSolidList"/>
    <dgm:cxn modelId="{96D851DE-E157-4F39-A94E-5BAAC16420E7}" type="presParOf" srcId="{A0292FA3-E5A7-47D0-AAD5-099C1C8C2045}" destId="{E3469A8D-56BE-4DC1-AD9F-13F27C3108A7}" srcOrd="3" destOrd="0" presId="urn:microsoft.com/office/officeart/2018/2/layout/IconVerticalSolidList"/>
    <dgm:cxn modelId="{FE2E5329-F2CA-4473-993E-5FB65E0996BA}" type="presParOf" srcId="{D410907B-DE41-47A8-BDFB-3C939F1DDAD9}" destId="{321EA18E-4727-4526-845D-9093E466A901}" srcOrd="7" destOrd="0" presId="urn:microsoft.com/office/officeart/2018/2/layout/IconVerticalSolidList"/>
    <dgm:cxn modelId="{ECA43E71-26F0-4597-9827-6E7CAA465BCE}" type="presParOf" srcId="{D410907B-DE41-47A8-BDFB-3C939F1DDAD9}" destId="{A68B5BCF-66F4-4ED7-B55C-DC3499FE1735}" srcOrd="8" destOrd="0" presId="urn:microsoft.com/office/officeart/2018/2/layout/IconVerticalSolidList"/>
    <dgm:cxn modelId="{5644AB62-2CB5-44F7-9EBD-CC8F3290C984}" type="presParOf" srcId="{A68B5BCF-66F4-4ED7-B55C-DC3499FE1735}" destId="{D49B6C0D-A970-408F-946E-2BDB06338A39}" srcOrd="0" destOrd="0" presId="urn:microsoft.com/office/officeart/2018/2/layout/IconVerticalSolidList"/>
    <dgm:cxn modelId="{D8B2874E-BBC8-4090-81D2-BCBFC5F95EA2}" type="presParOf" srcId="{A68B5BCF-66F4-4ED7-B55C-DC3499FE1735}" destId="{BF312CDA-D285-4B6E-BD69-B32E1A29DE96}" srcOrd="1" destOrd="0" presId="urn:microsoft.com/office/officeart/2018/2/layout/IconVerticalSolidList"/>
    <dgm:cxn modelId="{5A9A68F7-9FDC-4EBF-8690-AE37235A333A}" type="presParOf" srcId="{A68B5BCF-66F4-4ED7-B55C-DC3499FE1735}" destId="{269E7FCB-9360-48E7-A82F-9DA23D7DA792}" srcOrd="2" destOrd="0" presId="urn:microsoft.com/office/officeart/2018/2/layout/IconVerticalSolidList"/>
    <dgm:cxn modelId="{93C5DE3B-B2E9-4A1E-9A2E-76D1E1DDC44D}" type="presParOf" srcId="{A68B5BCF-66F4-4ED7-B55C-DC3499FE1735}" destId="{23089402-16D4-40A5-B805-EEA3AF5F108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C40D-BCB9-4EEE-93CE-28496554AB44}">
      <dsp:nvSpPr>
        <dsp:cNvPr id="0" name=""/>
        <dsp:cNvSpPr/>
      </dsp:nvSpPr>
      <dsp:spPr>
        <a:xfrm>
          <a:off x="1706" y="0"/>
          <a:ext cx="2655093" cy="5418667"/>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rtl="0">
            <a:lnSpc>
              <a:spcPct val="90000"/>
            </a:lnSpc>
            <a:spcBef>
              <a:spcPct val="0"/>
            </a:spcBef>
            <a:spcAft>
              <a:spcPct val="35000"/>
            </a:spcAft>
            <a:buNone/>
          </a:pPr>
          <a:r>
            <a:rPr lang="en-US" sz="3000" kern="1200" dirty="0"/>
            <a:t>Legislative: </a:t>
          </a:r>
          <a:r>
            <a:rPr lang="en-US" sz="3000" b="1" kern="1200" dirty="0">
              <a:latin typeface="Calibri Light" panose="020F0302020204030204"/>
            </a:rPr>
            <a:t>sets policy </a:t>
          </a:r>
          <a:r>
            <a:rPr lang="en-US" sz="3000" kern="1200" dirty="0">
              <a:latin typeface="Calibri Light" panose="020F0302020204030204"/>
            </a:rPr>
            <a:t>&amp;</a:t>
          </a:r>
          <a:r>
            <a:rPr lang="en-US" sz="3000" kern="1200" dirty="0"/>
            <a:t> votes on the budget</a:t>
          </a:r>
        </a:p>
      </dsp:txBody>
      <dsp:txXfrm>
        <a:off x="1706" y="2167466"/>
        <a:ext cx="2655093" cy="2167466"/>
      </dsp:txXfrm>
    </dsp:sp>
    <dsp:sp modelId="{6E7F2DED-E27B-488B-990A-4BE7EEB03A41}">
      <dsp:nvSpPr>
        <dsp:cNvPr id="0" name=""/>
        <dsp:cNvSpPr/>
      </dsp:nvSpPr>
      <dsp:spPr>
        <a:xfrm>
          <a:off x="427045" y="325120"/>
          <a:ext cx="1804416" cy="18044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2B7E99-B131-4696-A6C3-20C8B14C111C}">
      <dsp:nvSpPr>
        <dsp:cNvPr id="0" name=""/>
        <dsp:cNvSpPr/>
      </dsp:nvSpPr>
      <dsp:spPr>
        <a:xfrm>
          <a:off x="2736453" y="0"/>
          <a:ext cx="2655093" cy="5418667"/>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Executive: carries out laws; runs government</a:t>
          </a:r>
        </a:p>
      </dsp:txBody>
      <dsp:txXfrm>
        <a:off x="2736453" y="2167466"/>
        <a:ext cx="2655093" cy="2167466"/>
      </dsp:txXfrm>
    </dsp:sp>
    <dsp:sp modelId="{BB2A48B3-CC38-4A45-9465-B8B67DD0BEFF}">
      <dsp:nvSpPr>
        <dsp:cNvPr id="0" name=""/>
        <dsp:cNvSpPr/>
      </dsp:nvSpPr>
      <dsp:spPr>
        <a:xfrm>
          <a:off x="3161791" y="325120"/>
          <a:ext cx="1804416" cy="180441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9615E-D00B-458F-B47D-BE7642EE788E}">
      <dsp:nvSpPr>
        <dsp:cNvPr id="0" name=""/>
        <dsp:cNvSpPr/>
      </dsp:nvSpPr>
      <dsp:spPr>
        <a:xfrm>
          <a:off x="5471199" y="0"/>
          <a:ext cx="2655093" cy="5418667"/>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Courts: interpret the laws</a:t>
          </a:r>
        </a:p>
      </dsp:txBody>
      <dsp:txXfrm>
        <a:off x="5471199" y="2167466"/>
        <a:ext cx="2655093" cy="2167466"/>
      </dsp:txXfrm>
    </dsp:sp>
    <dsp:sp modelId="{3882C2CF-6B0A-40B2-B44B-552618FA53EB}">
      <dsp:nvSpPr>
        <dsp:cNvPr id="0" name=""/>
        <dsp:cNvSpPr/>
      </dsp:nvSpPr>
      <dsp:spPr>
        <a:xfrm>
          <a:off x="5896538" y="325120"/>
          <a:ext cx="1804416" cy="180441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E5A9D2-C6C9-464A-A362-579A1DE1DEA3}">
      <dsp:nvSpPr>
        <dsp:cNvPr id="0" name=""/>
        <dsp:cNvSpPr/>
      </dsp:nvSpPr>
      <dsp:spPr>
        <a:xfrm>
          <a:off x="325119" y="4334933"/>
          <a:ext cx="7477760" cy="812800"/>
        </a:xfrm>
        <a:prstGeom prst="leftRightArrow">
          <a:avLst/>
        </a:prstGeom>
        <a:solidFill>
          <a:srgbClr val="386F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C40D-BCB9-4EEE-93CE-28496554AB44}">
      <dsp:nvSpPr>
        <dsp:cNvPr id="0" name=""/>
        <dsp:cNvSpPr/>
      </dsp:nvSpPr>
      <dsp:spPr>
        <a:xfrm>
          <a:off x="0" y="0"/>
          <a:ext cx="3376908" cy="5418667"/>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Legislative: passes laws and votes on the budget</a:t>
          </a:r>
        </a:p>
      </dsp:txBody>
      <dsp:txXfrm>
        <a:off x="0" y="2167466"/>
        <a:ext cx="3376908" cy="2167466"/>
      </dsp:txXfrm>
    </dsp:sp>
    <dsp:sp modelId="{6E7F2DED-E27B-488B-990A-4BE7EEB03A41}">
      <dsp:nvSpPr>
        <dsp:cNvPr id="0" name=""/>
        <dsp:cNvSpPr/>
      </dsp:nvSpPr>
      <dsp:spPr>
        <a:xfrm>
          <a:off x="786245" y="325120"/>
          <a:ext cx="1804416" cy="18044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E5A9D2-C6C9-464A-A362-579A1DE1DEA3}">
      <dsp:nvSpPr>
        <dsp:cNvPr id="0" name=""/>
        <dsp:cNvSpPr/>
      </dsp:nvSpPr>
      <dsp:spPr>
        <a:xfrm>
          <a:off x="154990" y="4565094"/>
          <a:ext cx="3106755" cy="812800"/>
        </a:xfrm>
        <a:prstGeom prst="leftRightArrow">
          <a:avLst/>
        </a:prstGeom>
        <a:solidFill>
          <a:srgbClr val="386F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DC28D-40A7-48CA-8772-B331F4565FAA}">
      <dsp:nvSpPr>
        <dsp:cNvPr id="0" name=""/>
        <dsp:cNvSpPr/>
      </dsp:nvSpPr>
      <dsp:spPr>
        <a:xfrm>
          <a:off x="304799" y="0"/>
          <a:ext cx="4987290" cy="30289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0DDB01-5E5C-4C47-8F7E-23045432BEE0}">
      <dsp:nvSpPr>
        <dsp:cNvPr id="0" name=""/>
        <dsp:cNvSpPr/>
      </dsp:nvSpPr>
      <dsp:spPr>
        <a:xfrm>
          <a:off x="1432" y="908685"/>
          <a:ext cx="1367293" cy="121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Poppins" panose="00000500000000000000" pitchFamily="2" charset="0"/>
              <a:cs typeface="Poppins" panose="00000500000000000000" pitchFamily="2" charset="0"/>
            </a:rPr>
            <a:t>Policy</a:t>
          </a:r>
        </a:p>
      </dsp:txBody>
      <dsp:txXfrm>
        <a:off x="60576" y="967829"/>
        <a:ext cx="1249005" cy="1093292"/>
      </dsp:txXfrm>
    </dsp:sp>
    <dsp:sp modelId="{F2750C5B-99EE-408C-851F-92BC5158AB2A}">
      <dsp:nvSpPr>
        <dsp:cNvPr id="0" name=""/>
        <dsp:cNvSpPr/>
      </dsp:nvSpPr>
      <dsp:spPr>
        <a:xfrm>
          <a:off x="1500513" y="908685"/>
          <a:ext cx="1367293" cy="121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Poppins" panose="00000500000000000000" pitchFamily="2" charset="0"/>
              <a:cs typeface="Poppins" panose="00000500000000000000" pitchFamily="2" charset="0"/>
            </a:rPr>
            <a:t>Fiscal</a:t>
          </a:r>
        </a:p>
      </dsp:txBody>
      <dsp:txXfrm>
        <a:off x="1559657" y="967829"/>
        <a:ext cx="1249005" cy="1093292"/>
      </dsp:txXfrm>
    </dsp:sp>
    <dsp:sp modelId="{AF4ADA39-EBCC-4CDB-B6CC-639F8E0F144B}">
      <dsp:nvSpPr>
        <dsp:cNvPr id="0" name=""/>
        <dsp:cNvSpPr/>
      </dsp:nvSpPr>
      <dsp:spPr>
        <a:xfrm>
          <a:off x="2999593" y="908685"/>
          <a:ext cx="1367293" cy="121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Poppins" panose="00000500000000000000" pitchFamily="2" charset="0"/>
              <a:cs typeface="Poppins" panose="00000500000000000000" pitchFamily="2" charset="0"/>
            </a:rPr>
            <a:t>Rules</a:t>
          </a:r>
        </a:p>
      </dsp:txBody>
      <dsp:txXfrm>
        <a:off x="3058737" y="967829"/>
        <a:ext cx="1249005" cy="1093292"/>
      </dsp:txXfrm>
    </dsp:sp>
    <dsp:sp modelId="{F5022164-DF8F-4BA7-8175-3043A5E8A52C}">
      <dsp:nvSpPr>
        <dsp:cNvPr id="0" name=""/>
        <dsp:cNvSpPr/>
      </dsp:nvSpPr>
      <dsp:spPr>
        <a:xfrm>
          <a:off x="4498674" y="908685"/>
          <a:ext cx="1367293" cy="121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Poppins" panose="00000500000000000000" pitchFamily="2" charset="0"/>
              <a:cs typeface="Poppins" panose="00000500000000000000" pitchFamily="2" charset="0"/>
            </a:rPr>
            <a:t>Floor</a:t>
          </a:r>
        </a:p>
      </dsp:txBody>
      <dsp:txXfrm>
        <a:off x="4557818" y="967829"/>
        <a:ext cx="1249005" cy="1093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7382C-59C9-4EDB-BD13-4E5912B477AA}">
      <dsp:nvSpPr>
        <dsp:cNvPr id="0" name=""/>
        <dsp:cNvSpPr/>
      </dsp:nvSpPr>
      <dsp:spPr>
        <a:xfrm>
          <a:off x="2" y="0"/>
          <a:ext cx="5599109" cy="30289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0B09B-0557-43C0-B09D-EBC68C63C086}">
      <dsp:nvSpPr>
        <dsp:cNvPr id="0" name=""/>
        <dsp:cNvSpPr/>
      </dsp:nvSpPr>
      <dsp:spPr>
        <a:xfrm>
          <a:off x="1965" y="908685"/>
          <a:ext cx="1308062" cy="121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Poppins" panose="00000500000000000000" pitchFamily="2" charset="0"/>
              <a:cs typeface="Poppins" panose="00000500000000000000" pitchFamily="2" charset="0"/>
            </a:rPr>
            <a:t>Policy</a:t>
          </a:r>
        </a:p>
      </dsp:txBody>
      <dsp:txXfrm>
        <a:off x="61109" y="967829"/>
        <a:ext cx="1189774" cy="1093292"/>
      </dsp:txXfrm>
    </dsp:sp>
    <dsp:sp modelId="{6A31D3F4-2E66-4617-A3D3-2A82ED0D2316}">
      <dsp:nvSpPr>
        <dsp:cNvPr id="0" name=""/>
        <dsp:cNvSpPr/>
      </dsp:nvSpPr>
      <dsp:spPr>
        <a:xfrm>
          <a:off x="1431004" y="908685"/>
          <a:ext cx="1308062" cy="121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Poppins" panose="00000500000000000000" pitchFamily="2" charset="0"/>
              <a:cs typeface="Poppins" panose="00000500000000000000" pitchFamily="2" charset="0"/>
            </a:rPr>
            <a:t>Fiscal</a:t>
          </a:r>
        </a:p>
      </dsp:txBody>
      <dsp:txXfrm>
        <a:off x="1490148" y="967829"/>
        <a:ext cx="1189774" cy="1093292"/>
      </dsp:txXfrm>
    </dsp:sp>
    <dsp:sp modelId="{1A76F8A9-EABA-4605-9440-9FC8790513EF}">
      <dsp:nvSpPr>
        <dsp:cNvPr id="0" name=""/>
        <dsp:cNvSpPr/>
      </dsp:nvSpPr>
      <dsp:spPr>
        <a:xfrm>
          <a:off x="2860044" y="908685"/>
          <a:ext cx="1308062" cy="121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Poppins" panose="00000500000000000000" pitchFamily="2" charset="0"/>
              <a:cs typeface="Poppins" panose="00000500000000000000" pitchFamily="2" charset="0"/>
            </a:rPr>
            <a:t>Rules</a:t>
          </a:r>
        </a:p>
      </dsp:txBody>
      <dsp:txXfrm>
        <a:off x="2919188" y="967829"/>
        <a:ext cx="1189774" cy="1093292"/>
      </dsp:txXfrm>
    </dsp:sp>
    <dsp:sp modelId="{549C0982-A493-4B0C-A857-4CAD8D491ACD}">
      <dsp:nvSpPr>
        <dsp:cNvPr id="0" name=""/>
        <dsp:cNvSpPr/>
      </dsp:nvSpPr>
      <dsp:spPr>
        <a:xfrm>
          <a:off x="4289084" y="908685"/>
          <a:ext cx="1308062" cy="121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Poppins" panose="00000500000000000000" pitchFamily="2" charset="0"/>
              <a:cs typeface="Poppins" panose="00000500000000000000" pitchFamily="2" charset="0"/>
            </a:rPr>
            <a:t>Floor</a:t>
          </a:r>
        </a:p>
      </dsp:txBody>
      <dsp:txXfrm>
        <a:off x="4348228" y="967829"/>
        <a:ext cx="1189774" cy="1093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7C975-8BBF-495C-AAD4-3B773A4F6D1C}">
      <dsp:nvSpPr>
        <dsp:cNvPr id="0" name=""/>
        <dsp:cNvSpPr/>
      </dsp:nvSpPr>
      <dsp:spPr>
        <a:xfrm>
          <a:off x="0" y="4300"/>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FFD16F-D225-4195-BB37-FA273C20CDA2}">
      <dsp:nvSpPr>
        <dsp:cNvPr id="0" name=""/>
        <dsp:cNvSpPr/>
      </dsp:nvSpPr>
      <dsp:spPr>
        <a:xfrm>
          <a:off x="192192" y="126071"/>
          <a:ext cx="673611" cy="7341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EF4C90-5C1B-4162-83A4-0366DEA154B7}">
      <dsp:nvSpPr>
        <dsp:cNvPr id="0" name=""/>
        <dsp:cNvSpPr/>
      </dsp:nvSpPr>
      <dsp:spPr>
        <a:xfrm>
          <a:off x="1057996" y="4300"/>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Poppins" panose="00000500000000000000" pitchFamily="2" charset="0"/>
              <a:cs typeface="Poppins" panose="00000500000000000000" pitchFamily="2" charset="0"/>
            </a:rPr>
            <a:t>1. Who are you?</a:t>
          </a:r>
        </a:p>
      </dsp:txBody>
      <dsp:txXfrm>
        <a:off x="1057996" y="4300"/>
        <a:ext cx="5205643" cy="916014"/>
      </dsp:txXfrm>
    </dsp:sp>
    <dsp:sp modelId="{63D33124-416B-4CDB-8B22-C4A4C7058E53}">
      <dsp:nvSpPr>
        <dsp:cNvPr id="0" name=""/>
        <dsp:cNvSpPr/>
      </dsp:nvSpPr>
      <dsp:spPr>
        <a:xfrm>
          <a:off x="0" y="1149318"/>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1CE2BF-51AC-44D8-9DB7-029DC6031C1A}">
      <dsp:nvSpPr>
        <dsp:cNvPr id="0" name=""/>
        <dsp:cNvSpPr/>
      </dsp:nvSpPr>
      <dsp:spPr>
        <a:xfrm>
          <a:off x="192192" y="1271089"/>
          <a:ext cx="673611" cy="7341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B177B1-8A89-4002-9826-13A3DB38705A}">
      <dsp:nvSpPr>
        <dsp:cNvPr id="0" name=""/>
        <dsp:cNvSpPr/>
      </dsp:nvSpPr>
      <dsp:spPr>
        <a:xfrm>
          <a:off x="1057996" y="1149318"/>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Poppins" panose="00000500000000000000" pitchFamily="2" charset="0"/>
              <a:cs typeface="Poppins" panose="00000500000000000000" pitchFamily="2" charset="0"/>
            </a:rPr>
            <a:t>2. What is your issue?</a:t>
          </a:r>
        </a:p>
      </dsp:txBody>
      <dsp:txXfrm>
        <a:off x="1057996" y="1149318"/>
        <a:ext cx="5205643" cy="916014"/>
      </dsp:txXfrm>
    </dsp:sp>
    <dsp:sp modelId="{D25613C6-3B64-4459-9733-3738CBEDFE8A}">
      <dsp:nvSpPr>
        <dsp:cNvPr id="0" name=""/>
        <dsp:cNvSpPr/>
      </dsp:nvSpPr>
      <dsp:spPr>
        <a:xfrm>
          <a:off x="0" y="2294336"/>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A8C50-D2EF-46EB-A441-82DAB13E38E9}">
      <dsp:nvSpPr>
        <dsp:cNvPr id="0" name=""/>
        <dsp:cNvSpPr/>
      </dsp:nvSpPr>
      <dsp:spPr>
        <a:xfrm>
          <a:off x="171642" y="2416107"/>
          <a:ext cx="714712" cy="7341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4131B6-C183-4330-93B6-FD1894409189}">
      <dsp:nvSpPr>
        <dsp:cNvPr id="0" name=""/>
        <dsp:cNvSpPr/>
      </dsp:nvSpPr>
      <dsp:spPr>
        <a:xfrm>
          <a:off x="1057996" y="2294336"/>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Poppins" panose="00000500000000000000" pitchFamily="2" charset="0"/>
              <a:cs typeface="Poppins" panose="00000500000000000000" pitchFamily="2" charset="0"/>
            </a:rPr>
            <a:t>3. Why do you care?</a:t>
          </a:r>
        </a:p>
      </dsp:txBody>
      <dsp:txXfrm>
        <a:off x="1057996" y="2294336"/>
        <a:ext cx="5205643" cy="916014"/>
      </dsp:txXfrm>
    </dsp:sp>
    <dsp:sp modelId="{A165AEFE-D469-430C-B5DB-9A25B68729C0}">
      <dsp:nvSpPr>
        <dsp:cNvPr id="0" name=""/>
        <dsp:cNvSpPr/>
      </dsp:nvSpPr>
      <dsp:spPr>
        <a:xfrm>
          <a:off x="0" y="3439354"/>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90EF3-2030-4230-A716-6E8FB2622C07}">
      <dsp:nvSpPr>
        <dsp:cNvPr id="0" name=""/>
        <dsp:cNvSpPr/>
      </dsp:nvSpPr>
      <dsp:spPr>
        <a:xfrm>
          <a:off x="192192" y="3561125"/>
          <a:ext cx="673611" cy="7341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469A8D-56BE-4DC1-AD9F-13F27C3108A7}">
      <dsp:nvSpPr>
        <dsp:cNvPr id="0" name=""/>
        <dsp:cNvSpPr/>
      </dsp:nvSpPr>
      <dsp:spPr>
        <a:xfrm>
          <a:off x="1057996" y="3439354"/>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Poppins" panose="00000500000000000000" pitchFamily="2" charset="0"/>
              <a:cs typeface="Poppins" panose="00000500000000000000" pitchFamily="2" charset="0"/>
            </a:rPr>
            <a:t>4. Why should </a:t>
          </a:r>
          <a:r>
            <a:rPr lang="en-US" sz="2400" i="1" kern="1200" dirty="0">
              <a:latin typeface="Poppins" panose="00000500000000000000" pitchFamily="2" charset="0"/>
              <a:cs typeface="Poppins" panose="00000500000000000000" pitchFamily="2" charset="0"/>
            </a:rPr>
            <a:t>they </a:t>
          </a:r>
          <a:r>
            <a:rPr lang="en-US" sz="2400" kern="1200" dirty="0">
              <a:latin typeface="Poppins" panose="00000500000000000000" pitchFamily="2" charset="0"/>
              <a:cs typeface="Poppins" panose="00000500000000000000" pitchFamily="2" charset="0"/>
            </a:rPr>
            <a:t>care?</a:t>
          </a:r>
        </a:p>
      </dsp:txBody>
      <dsp:txXfrm>
        <a:off x="1057996" y="3439354"/>
        <a:ext cx="5205643" cy="916014"/>
      </dsp:txXfrm>
    </dsp:sp>
    <dsp:sp modelId="{D49B6C0D-A970-408F-946E-2BDB06338A39}">
      <dsp:nvSpPr>
        <dsp:cNvPr id="0" name=""/>
        <dsp:cNvSpPr/>
      </dsp:nvSpPr>
      <dsp:spPr>
        <a:xfrm>
          <a:off x="0" y="4584372"/>
          <a:ext cx="6263640" cy="9160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12CDA-D285-4B6E-BD69-B32E1A29DE96}">
      <dsp:nvSpPr>
        <dsp:cNvPr id="0" name=""/>
        <dsp:cNvSpPr/>
      </dsp:nvSpPr>
      <dsp:spPr>
        <a:xfrm>
          <a:off x="163238" y="4675320"/>
          <a:ext cx="731519" cy="7341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089402-16D4-40A5-B805-EEA3AF5F108C}">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Poppins" panose="00000500000000000000" pitchFamily="2" charset="0"/>
              <a:cs typeface="Poppins" panose="00000500000000000000" pitchFamily="2" charset="0"/>
            </a:rPr>
            <a:t>5. What should they to do?</a:t>
          </a:r>
        </a:p>
      </dsp:txBody>
      <dsp:txXfrm>
        <a:off x="1057996" y="4584372"/>
        <a:ext cx="5205643" cy="916014"/>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E5A6A-7D9F-4E0C-BD02-B3A30D126C4E}"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29AD4-7CDE-4FBC-ABDF-BE94869F4209}" type="slidenum">
              <a:rPr lang="en-US" smtClean="0"/>
              <a:t>‹#›</a:t>
            </a:fld>
            <a:endParaRPr lang="en-US"/>
          </a:p>
        </p:txBody>
      </p:sp>
    </p:spTree>
    <p:extLst>
      <p:ext uri="{BB962C8B-B14F-4D97-AF65-F5344CB8AC3E}">
        <p14:creationId xmlns:p14="http://schemas.microsoft.com/office/powerpoint/2010/main" val="198870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At The Arc of King County, we protect and promote the rights of people with developmental disabilities and actively support participation in community across the lifespan. </a:t>
            </a:r>
          </a:p>
          <a:p>
            <a:pPr algn="l"/>
            <a:r>
              <a:rPr lang="en-US" dirty="0"/>
              <a:t>The advocacy team helps people improve services and supports. We work on access to health care and long-term supports, including supported living and employment; inclusive early learning and K-12 education; housing and homelessness; and civil rights advancements and protections.</a:t>
            </a:r>
          </a:p>
          <a:p>
            <a:pPr algn="l"/>
            <a:endParaRPr lang="en-US" dirty="0"/>
          </a:p>
        </p:txBody>
      </p:sp>
      <p:sp>
        <p:nvSpPr>
          <p:cNvPr id="4" name="Slide Number Placeholder 3"/>
          <p:cNvSpPr>
            <a:spLocks noGrp="1"/>
          </p:cNvSpPr>
          <p:nvPr>
            <p:ph type="sldNum" sz="quarter" idx="5"/>
          </p:nvPr>
        </p:nvSpPr>
        <p:spPr/>
        <p:txBody>
          <a:bodyPr/>
          <a:lstStyle/>
          <a:p>
            <a:fld id="{5C8956CB-0530-40F4-B239-CE5B198E0CD7}" type="slidenum">
              <a:rPr lang="en-US" smtClean="0"/>
              <a:t>1</a:t>
            </a:fld>
            <a:endParaRPr lang="en-US"/>
          </a:p>
        </p:txBody>
      </p:sp>
    </p:spTree>
    <p:extLst>
      <p:ext uri="{BB962C8B-B14F-4D97-AF65-F5344CB8AC3E}">
        <p14:creationId xmlns:p14="http://schemas.microsoft.com/office/powerpoint/2010/main" val="1789170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29AD4-7CDE-4FBC-ABDF-BE94869F4209}" type="slidenum">
              <a:rPr lang="en-US" smtClean="0"/>
              <a:t>13</a:t>
            </a:fld>
            <a:endParaRPr lang="en-US"/>
          </a:p>
        </p:txBody>
      </p:sp>
    </p:spTree>
    <p:extLst>
      <p:ext uri="{BB962C8B-B14F-4D97-AF65-F5344CB8AC3E}">
        <p14:creationId xmlns:p14="http://schemas.microsoft.com/office/powerpoint/2010/main" val="647623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bill needs allies along the process; you need to help build support.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I have a bill # and a bill page, I will use the “comment on this bill” to ask for my legislators’ support.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there is a hearing, I will sign in, and I will either testify live, or send in written testimony. Or both.</a:t>
            </a:r>
          </a:p>
          <a:p>
            <a:endParaRPr lang="en-US" dirty="0"/>
          </a:p>
        </p:txBody>
      </p:sp>
      <p:sp>
        <p:nvSpPr>
          <p:cNvPr id="4" name="Slide Number Placeholder 3"/>
          <p:cNvSpPr>
            <a:spLocks noGrp="1"/>
          </p:cNvSpPr>
          <p:nvPr>
            <p:ph type="sldNum" sz="quarter" idx="5"/>
          </p:nvPr>
        </p:nvSpPr>
        <p:spPr/>
        <p:txBody>
          <a:bodyPr/>
          <a:lstStyle/>
          <a:p>
            <a:fld id="{1A829AD4-7CDE-4FBC-ABDF-BE94869F4209}" type="slidenum">
              <a:rPr lang="en-US" smtClean="0"/>
              <a:t>18</a:t>
            </a:fld>
            <a:endParaRPr lang="en-US"/>
          </a:p>
        </p:txBody>
      </p:sp>
    </p:spTree>
    <p:extLst>
      <p:ext uri="{BB962C8B-B14F-4D97-AF65-F5344CB8AC3E}">
        <p14:creationId xmlns:p14="http://schemas.microsoft.com/office/powerpoint/2010/main" val="1333491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B75B80-AEF2-4B10-870E-11E960A80B30}" type="slidenum">
              <a:rPr lang="en-US" smtClean="0"/>
              <a:t>23</a:t>
            </a:fld>
            <a:endParaRPr lang="en-US"/>
          </a:p>
        </p:txBody>
      </p:sp>
    </p:spTree>
    <p:extLst>
      <p:ext uri="{BB962C8B-B14F-4D97-AF65-F5344CB8AC3E}">
        <p14:creationId xmlns:p14="http://schemas.microsoft.com/office/powerpoint/2010/main" val="965445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1143000"/>
            <a:ext cx="5486400" cy="3086100"/>
          </a:xfrm>
        </p:spPr>
      </p:sp>
      <p:sp>
        <p:nvSpPr>
          <p:cNvPr id="3" name="Notes Placeholder 2"/>
          <p:cNvSpPr>
            <a:spLocks noGrp="1"/>
          </p:cNvSpPr>
          <p:nvPr>
            <p:ph type="body" idx="1"/>
          </p:nvPr>
        </p:nvSpPr>
        <p:spPr/>
        <p:txBody>
          <a:bodyPr/>
          <a:lstStyle/>
          <a:p>
            <a:pPr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After the funding forum Thursday, I did 2 things: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 – reached out to my legislator who was in attendance</a:t>
            </a:r>
          </a:p>
          <a:p>
            <a:pPr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2 - reached out to all the legislators who attended</a:t>
            </a:r>
          </a:p>
          <a:p>
            <a:pPr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 wanted MY legislator to know I was there, I heard what she had to say, I really care about this issue </a:t>
            </a:r>
          </a:p>
          <a:p>
            <a:pPr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 wanted other legislators to know I had a constituency and WE really cared that they were there. Also, I had additional information to share about WHY we really care</a:t>
            </a:r>
          </a:p>
          <a:p>
            <a:pPr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A829AD4-7CDE-4FBC-ABDF-BE94869F4209}" type="slidenum">
              <a:rPr lang="en-US" smtClean="0"/>
              <a:t>25</a:t>
            </a:fld>
            <a:endParaRPr lang="en-US"/>
          </a:p>
        </p:txBody>
      </p:sp>
    </p:spTree>
    <p:extLst>
      <p:ext uri="{BB962C8B-B14F-4D97-AF65-F5344CB8AC3E}">
        <p14:creationId xmlns:p14="http://schemas.microsoft.com/office/powerpoint/2010/main" val="153385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After the funding forum Thursday, I did 2 things: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 – reached out to my legislator who was in attendance</a:t>
            </a:r>
          </a:p>
          <a:p>
            <a:pPr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2 - reached out to all the legislators who attended</a:t>
            </a:r>
          </a:p>
          <a:p>
            <a:pPr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 wanted MY legislator to know I was there, I heard what she had to say, I really care about this issue </a:t>
            </a:r>
          </a:p>
          <a:p>
            <a:pPr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 wanted other legislators to know I had a constituency and WE really cared that they were there. Also, I had additional information to share about WHY we really care</a:t>
            </a:r>
          </a:p>
          <a:p>
            <a:pPr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A829AD4-7CDE-4FBC-ABDF-BE94869F4209}" type="slidenum">
              <a:rPr lang="en-US" smtClean="0"/>
              <a:t>29</a:t>
            </a:fld>
            <a:endParaRPr lang="en-US"/>
          </a:p>
        </p:txBody>
      </p:sp>
    </p:spTree>
    <p:extLst>
      <p:ext uri="{BB962C8B-B14F-4D97-AF65-F5344CB8AC3E}">
        <p14:creationId xmlns:p14="http://schemas.microsoft.com/office/powerpoint/2010/main" val="322762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policy exists because people want it; it improves because people choose to participate in the process.</a:t>
            </a:r>
          </a:p>
        </p:txBody>
      </p:sp>
      <p:sp>
        <p:nvSpPr>
          <p:cNvPr id="4" name="Slide Number Placeholder 3"/>
          <p:cNvSpPr>
            <a:spLocks noGrp="1"/>
          </p:cNvSpPr>
          <p:nvPr>
            <p:ph type="sldNum" sz="quarter" idx="5"/>
          </p:nvPr>
        </p:nvSpPr>
        <p:spPr/>
        <p:txBody>
          <a:bodyPr/>
          <a:lstStyle/>
          <a:p>
            <a:fld id="{5C8956CB-0530-40F4-B239-CE5B198E0CD7}" type="slidenum">
              <a:rPr lang="en-US" smtClean="0"/>
              <a:t>3</a:t>
            </a:fld>
            <a:endParaRPr lang="en-US"/>
          </a:p>
        </p:txBody>
      </p:sp>
    </p:spTree>
    <p:extLst>
      <p:ext uri="{BB962C8B-B14F-4D97-AF65-F5344CB8AC3E}">
        <p14:creationId xmlns:p14="http://schemas.microsoft.com/office/powerpoint/2010/main" val="83335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 you remember our first photo slide? It turned out, Joey had power. He heard about an issue that would make a big difference in his life. He pursued it. He influenced and help create public policy.</a:t>
            </a:r>
          </a:p>
          <a:p>
            <a:endParaRPr lang="en-US" dirty="0"/>
          </a:p>
        </p:txBody>
      </p:sp>
      <p:sp>
        <p:nvSpPr>
          <p:cNvPr id="4" name="Slide Number Placeholder 3"/>
          <p:cNvSpPr>
            <a:spLocks noGrp="1"/>
          </p:cNvSpPr>
          <p:nvPr>
            <p:ph type="sldNum" sz="quarter" idx="5"/>
          </p:nvPr>
        </p:nvSpPr>
        <p:spPr/>
        <p:txBody>
          <a:bodyPr/>
          <a:lstStyle/>
          <a:p>
            <a:fld id="{5C8956CB-0530-40F4-B239-CE5B198E0CD7}" type="slidenum">
              <a:rPr lang="en-US" smtClean="0"/>
              <a:t>5</a:t>
            </a:fld>
            <a:endParaRPr lang="en-US"/>
          </a:p>
        </p:txBody>
      </p:sp>
    </p:spTree>
    <p:extLst>
      <p:ext uri="{BB962C8B-B14F-4D97-AF65-F5344CB8AC3E}">
        <p14:creationId xmlns:p14="http://schemas.microsoft.com/office/powerpoint/2010/main" val="253395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3 public policy power brokers are your government branches:</a:t>
            </a:r>
          </a:p>
          <a:p>
            <a:endParaRPr lang="en-US" dirty="0"/>
          </a:p>
          <a:p>
            <a:r>
              <a:rPr lang="en-US" dirty="0"/>
              <a:t>Legislative – passes laws and budgets. Also called Congress, the state legislature, city council </a:t>
            </a:r>
            <a:br>
              <a:rPr lang="en-US" dirty="0"/>
            </a:br>
            <a:endParaRPr lang="en-US" dirty="0"/>
          </a:p>
          <a:p>
            <a:r>
              <a:rPr lang="en-US" dirty="0"/>
              <a:t>Executive – Also called president, governor, mayor. This person oversees government agencies and carries out the policies set by the legislature. We elect the executive … BUT … the executive appoints people who run agencies and commissions. Those non-elected people also have power – they decide the details of how laws will be carried out. This is called “rule making”</a:t>
            </a:r>
            <a:br>
              <a:rPr lang="en-US" dirty="0"/>
            </a:br>
            <a:br>
              <a:rPr lang="en-US" dirty="0"/>
            </a:br>
            <a:r>
              <a:rPr lang="en-US" dirty="0"/>
              <a:t>Courts – Interpret the law. Sometimes justices are appointed (US Supreme Court) sometimes they are elected (WA State Supreme Court). If you sued to protect your rights, you would be engaging in legal advocacy.</a:t>
            </a:r>
          </a:p>
          <a:p>
            <a:endParaRPr lang="en-US" dirty="0"/>
          </a:p>
        </p:txBody>
      </p:sp>
      <p:sp>
        <p:nvSpPr>
          <p:cNvPr id="4" name="Slide Number Placeholder 3"/>
          <p:cNvSpPr>
            <a:spLocks noGrp="1"/>
          </p:cNvSpPr>
          <p:nvPr>
            <p:ph type="sldNum" sz="quarter" idx="5"/>
          </p:nvPr>
        </p:nvSpPr>
        <p:spPr/>
        <p:txBody>
          <a:bodyPr/>
          <a:lstStyle/>
          <a:p>
            <a:fld id="{5C8956CB-0530-40F4-B239-CE5B198E0CD7}" type="slidenum">
              <a:rPr lang="en-US" smtClean="0"/>
              <a:t>6</a:t>
            </a:fld>
            <a:endParaRPr lang="en-US"/>
          </a:p>
        </p:txBody>
      </p:sp>
    </p:spTree>
    <p:extLst>
      <p:ext uri="{BB962C8B-B14F-4D97-AF65-F5344CB8AC3E}">
        <p14:creationId xmlns:p14="http://schemas.microsoft.com/office/powerpoint/2010/main" val="364318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legislature is organized by committee. Non-partisan staff support these committees. They do research, explain legalities.</a:t>
            </a:r>
            <a:br>
              <a:rPr lang="en-US" dirty="0"/>
            </a:br>
            <a:r>
              <a:rPr lang="en-US" dirty="0"/>
              <a:t>Chairs of these committees decide what bills will be heard, when they will be heard, and whether they will be voted on.</a:t>
            </a:r>
          </a:p>
          <a:p>
            <a:endParaRPr lang="en-US" dirty="0"/>
          </a:p>
        </p:txBody>
      </p:sp>
      <p:sp>
        <p:nvSpPr>
          <p:cNvPr id="4" name="Slide Number Placeholder 3"/>
          <p:cNvSpPr>
            <a:spLocks noGrp="1"/>
          </p:cNvSpPr>
          <p:nvPr>
            <p:ph type="sldNum" sz="quarter" idx="5"/>
          </p:nvPr>
        </p:nvSpPr>
        <p:spPr/>
        <p:txBody>
          <a:bodyPr/>
          <a:lstStyle/>
          <a:p>
            <a:fld id="{5C8956CB-0530-40F4-B239-CE5B198E0CD7}" type="slidenum">
              <a:rPr lang="en-US" smtClean="0"/>
              <a:t>7</a:t>
            </a:fld>
            <a:endParaRPr lang="en-US"/>
          </a:p>
        </p:txBody>
      </p:sp>
    </p:spTree>
    <p:extLst>
      <p:ext uri="{BB962C8B-B14F-4D97-AF65-F5344CB8AC3E}">
        <p14:creationId xmlns:p14="http://schemas.microsoft.com/office/powerpoint/2010/main" val="132710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is what is going on in the background:</a:t>
            </a:r>
          </a:p>
          <a:p>
            <a:pPr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Bills get read and referred to a committee. The chair of that committee may or may not hold a hearing.</a:t>
            </a:r>
          </a:p>
          <a:p>
            <a:pPr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If there is a hearing, it may or may not be referred out of committee. Most bills get amended, and you may or may not like the changes. </a:t>
            </a:r>
          </a:p>
          <a:p>
            <a:pPr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Will the budget committee agree it is worth the investment? </a:t>
            </a:r>
          </a:p>
          <a:p>
            <a:pPr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Does it have enough consensus to clear Rules? If the clock is ticking, will leadership make sure it is called up for a vote?</a:t>
            </a:r>
          </a:p>
          <a:p>
            <a:pPr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Is there any chance of a veto? </a:t>
            </a:r>
          </a:p>
          <a:p>
            <a:r>
              <a:rPr lang="en-US" sz="1400" dirty="0"/>
              <a:t>Contacting your legislators is important … but it is also important to contact others involved in the process</a:t>
            </a:r>
          </a:p>
        </p:txBody>
      </p:sp>
      <p:sp>
        <p:nvSpPr>
          <p:cNvPr id="4" name="Slide Number Placeholder 3"/>
          <p:cNvSpPr>
            <a:spLocks noGrp="1"/>
          </p:cNvSpPr>
          <p:nvPr>
            <p:ph type="sldNum" sz="quarter" idx="5"/>
          </p:nvPr>
        </p:nvSpPr>
        <p:spPr/>
        <p:txBody>
          <a:bodyPr/>
          <a:lstStyle/>
          <a:p>
            <a:fld id="{1A829AD4-7CDE-4FBC-ABDF-BE94869F4209}" type="slidenum">
              <a:rPr lang="en-US" smtClean="0"/>
              <a:t>9</a:t>
            </a:fld>
            <a:endParaRPr lang="en-US"/>
          </a:p>
        </p:txBody>
      </p:sp>
    </p:spTree>
    <p:extLst>
      <p:ext uri="{BB962C8B-B14F-4D97-AF65-F5344CB8AC3E}">
        <p14:creationId xmlns:p14="http://schemas.microsoft.com/office/powerpoint/2010/main" val="293987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want your feedback part of the public record, testify at a hearing. </a:t>
            </a:r>
          </a:p>
          <a:p>
            <a:r>
              <a:rPr lang="en-US" sz="1200" kern="1200" dirty="0">
                <a:solidFill>
                  <a:schemeClr val="tx1"/>
                </a:solidFill>
                <a:effectLst/>
                <a:latin typeface="+mn-lt"/>
                <a:ea typeface="+mn-ea"/>
                <a:cs typeface="+mn-cs"/>
              </a:rPr>
              <a:t>Otherwise, you can use the legislative bill comment function; or … send an email, call the office, connect on social media. Make an in-person appointment. </a:t>
            </a:r>
          </a:p>
          <a:p>
            <a:r>
              <a:rPr lang="en-US" sz="1200" kern="1200" dirty="0">
                <a:solidFill>
                  <a:schemeClr val="tx1"/>
                </a:solidFill>
                <a:effectLst/>
                <a:latin typeface="+mn-lt"/>
                <a:ea typeface="+mn-ea"/>
                <a:cs typeface="+mn-cs"/>
              </a:rPr>
              <a:t>Other ways: Attend a town hall</a:t>
            </a:r>
          </a:p>
        </p:txBody>
      </p:sp>
      <p:sp>
        <p:nvSpPr>
          <p:cNvPr id="4" name="Slide Number Placeholder 3"/>
          <p:cNvSpPr>
            <a:spLocks noGrp="1"/>
          </p:cNvSpPr>
          <p:nvPr>
            <p:ph type="sldNum" sz="quarter" idx="5"/>
          </p:nvPr>
        </p:nvSpPr>
        <p:spPr/>
        <p:txBody>
          <a:bodyPr/>
          <a:lstStyle/>
          <a:p>
            <a:fld id="{5C8956CB-0530-40F4-B239-CE5B198E0CD7}" type="slidenum">
              <a:rPr lang="en-US" smtClean="0"/>
              <a:t>10</a:t>
            </a:fld>
            <a:endParaRPr lang="en-US"/>
          </a:p>
        </p:txBody>
      </p:sp>
    </p:spTree>
    <p:extLst>
      <p:ext uri="{BB962C8B-B14F-4D97-AF65-F5344CB8AC3E}">
        <p14:creationId xmlns:p14="http://schemas.microsoft.com/office/powerpoint/2010/main" val="3014353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956CB-0530-40F4-B239-CE5B198E0CD7}" type="slidenum">
              <a:rPr lang="en-US" smtClean="0"/>
              <a:t>11</a:t>
            </a:fld>
            <a:endParaRPr lang="en-US"/>
          </a:p>
        </p:txBody>
      </p:sp>
    </p:spTree>
    <p:extLst>
      <p:ext uri="{BB962C8B-B14F-4D97-AF65-F5344CB8AC3E}">
        <p14:creationId xmlns:p14="http://schemas.microsoft.com/office/powerpoint/2010/main" val="1032932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 use professional lobbyists not so much because they are persuasive … but because they have the time to track fast-moving bills and pinpoint who needs to be won over. They are strategists behind the scenes. Typically, they organize “real people” to testify </a:t>
            </a:r>
          </a:p>
        </p:txBody>
      </p:sp>
      <p:sp>
        <p:nvSpPr>
          <p:cNvPr id="4" name="Slide Number Placeholder 3"/>
          <p:cNvSpPr>
            <a:spLocks noGrp="1"/>
          </p:cNvSpPr>
          <p:nvPr>
            <p:ph type="sldNum" sz="quarter" idx="5"/>
          </p:nvPr>
        </p:nvSpPr>
        <p:spPr/>
        <p:txBody>
          <a:bodyPr/>
          <a:lstStyle/>
          <a:p>
            <a:fld id="{5C8956CB-0530-40F4-B239-CE5B198E0CD7}" type="slidenum">
              <a:rPr lang="en-US" smtClean="0"/>
              <a:t>12</a:t>
            </a:fld>
            <a:endParaRPr lang="en-US"/>
          </a:p>
        </p:txBody>
      </p:sp>
    </p:spTree>
    <p:extLst>
      <p:ext uri="{BB962C8B-B14F-4D97-AF65-F5344CB8AC3E}">
        <p14:creationId xmlns:p14="http://schemas.microsoft.com/office/powerpoint/2010/main" val="199820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759B-0958-0251-AA4E-7C14E9C0DC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94D81D-C0F0-E7C2-5583-A70FE2D7FD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7A77C4-0D8F-98C9-C782-9219AFBFD8D2}"/>
              </a:ext>
            </a:extLst>
          </p:cNvPr>
          <p:cNvSpPr>
            <a:spLocks noGrp="1"/>
          </p:cNvSpPr>
          <p:nvPr>
            <p:ph type="dt" sz="half" idx="10"/>
          </p:nvPr>
        </p:nvSpPr>
        <p:spPr/>
        <p:txBody>
          <a:bodyPr/>
          <a:lstStyle/>
          <a:p>
            <a:fld id="{EEBCFD69-7B82-4284-91AF-8275635F58AD}" type="datetimeFigureOut">
              <a:rPr lang="en-US" smtClean="0"/>
              <a:t>2/21/2023</a:t>
            </a:fld>
            <a:endParaRPr lang="en-US"/>
          </a:p>
        </p:txBody>
      </p:sp>
      <p:sp>
        <p:nvSpPr>
          <p:cNvPr id="5" name="Footer Placeholder 4">
            <a:extLst>
              <a:ext uri="{FF2B5EF4-FFF2-40B4-BE49-F238E27FC236}">
                <a16:creationId xmlns:a16="http://schemas.microsoft.com/office/drawing/2014/main" id="{218A39A8-EDF5-3C68-CB70-E71CA3417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ED48C-4918-6CA0-649F-932C8E824717}"/>
              </a:ext>
            </a:extLst>
          </p:cNvPr>
          <p:cNvSpPr>
            <a:spLocks noGrp="1"/>
          </p:cNvSpPr>
          <p:nvPr>
            <p:ph type="sldNum" sz="quarter" idx="12"/>
          </p:nvPr>
        </p:nvSpPr>
        <p:spPr/>
        <p:txBody>
          <a:bodyPr/>
          <a:lstStyle/>
          <a:p>
            <a:fld id="{3E7EF2F0-26D4-4618-8617-2A8D5A269E1B}" type="slidenum">
              <a:rPr lang="en-US" smtClean="0"/>
              <a:t>‹#›</a:t>
            </a:fld>
            <a:endParaRPr lang="en-US"/>
          </a:p>
        </p:txBody>
      </p:sp>
    </p:spTree>
    <p:extLst>
      <p:ext uri="{BB962C8B-B14F-4D97-AF65-F5344CB8AC3E}">
        <p14:creationId xmlns:p14="http://schemas.microsoft.com/office/powerpoint/2010/main" val="251681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2860-C424-8D47-FF10-FF8A6DB686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45EC19-973F-C717-C012-723F61FA95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34936-9212-DA03-F922-12E8E9FEB8F6}"/>
              </a:ext>
            </a:extLst>
          </p:cNvPr>
          <p:cNvSpPr>
            <a:spLocks noGrp="1"/>
          </p:cNvSpPr>
          <p:nvPr>
            <p:ph type="dt" sz="half" idx="10"/>
          </p:nvPr>
        </p:nvSpPr>
        <p:spPr/>
        <p:txBody>
          <a:bodyPr/>
          <a:lstStyle/>
          <a:p>
            <a:fld id="{EEBCFD69-7B82-4284-91AF-8275635F58AD}" type="datetimeFigureOut">
              <a:rPr lang="en-US" smtClean="0"/>
              <a:t>2/21/2023</a:t>
            </a:fld>
            <a:endParaRPr lang="en-US"/>
          </a:p>
        </p:txBody>
      </p:sp>
      <p:sp>
        <p:nvSpPr>
          <p:cNvPr id="5" name="Footer Placeholder 4">
            <a:extLst>
              <a:ext uri="{FF2B5EF4-FFF2-40B4-BE49-F238E27FC236}">
                <a16:creationId xmlns:a16="http://schemas.microsoft.com/office/drawing/2014/main" id="{883A7E98-FDD6-0AC5-2D5E-7BEDA6D7C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15762-8991-ADDF-B246-51A959784E68}"/>
              </a:ext>
            </a:extLst>
          </p:cNvPr>
          <p:cNvSpPr>
            <a:spLocks noGrp="1"/>
          </p:cNvSpPr>
          <p:nvPr>
            <p:ph type="sldNum" sz="quarter" idx="12"/>
          </p:nvPr>
        </p:nvSpPr>
        <p:spPr/>
        <p:txBody>
          <a:bodyPr/>
          <a:lstStyle/>
          <a:p>
            <a:fld id="{3E7EF2F0-26D4-4618-8617-2A8D5A269E1B}" type="slidenum">
              <a:rPr lang="en-US" smtClean="0"/>
              <a:t>‹#›</a:t>
            </a:fld>
            <a:endParaRPr lang="en-US"/>
          </a:p>
        </p:txBody>
      </p:sp>
    </p:spTree>
    <p:extLst>
      <p:ext uri="{BB962C8B-B14F-4D97-AF65-F5344CB8AC3E}">
        <p14:creationId xmlns:p14="http://schemas.microsoft.com/office/powerpoint/2010/main" val="71283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0D951-1F49-B547-4BE8-4C38951F82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2DB938-7B32-3260-EFB3-4D49A27364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21CD4-47C5-9D96-A3E5-91CB2E9D46A1}"/>
              </a:ext>
            </a:extLst>
          </p:cNvPr>
          <p:cNvSpPr>
            <a:spLocks noGrp="1"/>
          </p:cNvSpPr>
          <p:nvPr>
            <p:ph type="dt" sz="half" idx="10"/>
          </p:nvPr>
        </p:nvSpPr>
        <p:spPr/>
        <p:txBody>
          <a:bodyPr/>
          <a:lstStyle/>
          <a:p>
            <a:fld id="{EEBCFD69-7B82-4284-91AF-8275635F58AD}" type="datetimeFigureOut">
              <a:rPr lang="en-US" smtClean="0"/>
              <a:t>2/21/2023</a:t>
            </a:fld>
            <a:endParaRPr lang="en-US"/>
          </a:p>
        </p:txBody>
      </p:sp>
      <p:sp>
        <p:nvSpPr>
          <p:cNvPr id="5" name="Footer Placeholder 4">
            <a:extLst>
              <a:ext uri="{FF2B5EF4-FFF2-40B4-BE49-F238E27FC236}">
                <a16:creationId xmlns:a16="http://schemas.microsoft.com/office/drawing/2014/main" id="{89B54EBF-0388-F9DA-A3FB-B32D23B63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9BCF5-052C-15D5-9514-9C6D07E62896}"/>
              </a:ext>
            </a:extLst>
          </p:cNvPr>
          <p:cNvSpPr>
            <a:spLocks noGrp="1"/>
          </p:cNvSpPr>
          <p:nvPr>
            <p:ph type="sldNum" sz="quarter" idx="12"/>
          </p:nvPr>
        </p:nvSpPr>
        <p:spPr/>
        <p:txBody>
          <a:bodyPr/>
          <a:lstStyle/>
          <a:p>
            <a:fld id="{3E7EF2F0-26D4-4618-8617-2A8D5A269E1B}" type="slidenum">
              <a:rPr lang="en-US" smtClean="0"/>
              <a:t>‹#›</a:t>
            </a:fld>
            <a:endParaRPr lang="en-US"/>
          </a:p>
        </p:txBody>
      </p:sp>
    </p:spTree>
    <p:extLst>
      <p:ext uri="{BB962C8B-B14F-4D97-AF65-F5344CB8AC3E}">
        <p14:creationId xmlns:p14="http://schemas.microsoft.com/office/powerpoint/2010/main" val="129875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7652-937F-F30D-5E93-2D48DEBC5D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A04C16-68CF-8703-8D6F-F0DBCC763B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BECC8-7EC0-598F-C632-0FFDC40CCEAB}"/>
              </a:ext>
            </a:extLst>
          </p:cNvPr>
          <p:cNvSpPr>
            <a:spLocks noGrp="1"/>
          </p:cNvSpPr>
          <p:nvPr>
            <p:ph type="dt" sz="half" idx="10"/>
          </p:nvPr>
        </p:nvSpPr>
        <p:spPr/>
        <p:txBody>
          <a:bodyPr/>
          <a:lstStyle/>
          <a:p>
            <a:fld id="{EEBCFD69-7B82-4284-91AF-8275635F58AD}" type="datetimeFigureOut">
              <a:rPr lang="en-US" smtClean="0"/>
              <a:t>2/21/2023</a:t>
            </a:fld>
            <a:endParaRPr lang="en-US"/>
          </a:p>
        </p:txBody>
      </p:sp>
      <p:sp>
        <p:nvSpPr>
          <p:cNvPr id="5" name="Footer Placeholder 4">
            <a:extLst>
              <a:ext uri="{FF2B5EF4-FFF2-40B4-BE49-F238E27FC236}">
                <a16:creationId xmlns:a16="http://schemas.microsoft.com/office/drawing/2014/main" id="{D962B64D-47DC-0ECE-9236-A4F95C8E9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6CF5A-7D59-4159-51E1-3C324262CA22}"/>
              </a:ext>
            </a:extLst>
          </p:cNvPr>
          <p:cNvSpPr>
            <a:spLocks noGrp="1"/>
          </p:cNvSpPr>
          <p:nvPr>
            <p:ph type="sldNum" sz="quarter" idx="12"/>
          </p:nvPr>
        </p:nvSpPr>
        <p:spPr/>
        <p:txBody>
          <a:bodyPr/>
          <a:lstStyle/>
          <a:p>
            <a:fld id="{3E7EF2F0-26D4-4618-8617-2A8D5A269E1B}" type="slidenum">
              <a:rPr lang="en-US" smtClean="0"/>
              <a:t>‹#›</a:t>
            </a:fld>
            <a:endParaRPr lang="en-US"/>
          </a:p>
        </p:txBody>
      </p:sp>
    </p:spTree>
    <p:extLst>
      <p:ext uri="{BB962C8B-B14F-4D97-AF65-F5344CB8AC3E}">
        <p14:creationId xmlns:p14="http://schemas.microsoft.com/office/powerpoint/2010/main" val="146591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581C5-E7F0-44D8-6BA4-85CDDD3857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4FD01A-8FC1-59DD-8F00-F76B463F4E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798202-73F2-EFCF-8D3F-336662A2A5A4}"/>
              </a:ext>
            </a:extLst>
          </p:cNvPr>
          <p:cNvSpPr>
            <a:spLocks noGrp="1"/>
          </p:cNvSpPr>
          <p:nvPr>
            <p:ph type="dt" sz="half" idx="10"/>
          </p:nvPr>
        </p:nvSpPr>
        <p:spPr/>
        <p:txBody>
          <a:bodyPr/>
          <a:lstStyle/>
          <a:p>
            <a:fld id="{EEBCFD69-7B82-4284-91AF-8275635F58AD}" type="datetimeFigureOut">
              <a:rPr lang="en-US" smtClean="0"/>
              <a:t>2/21/2023</a:t>
            </a:fld>
            <a:endParaRPr lang="en-US"/>
          </a:p>
        </p:txBody>
      </p:sp>
      <p:sp>
        <p:nvSpPr>
          <p:cNvPr id="5" name="Footer Placeholder 4">
            <a:extLst>
              <a:ext uri="{FF2B5EF4-FFF2-40B4-BE49-F238E27FC236}">
                <a16:creationId xmlns:a16="http://schemas.microsoft.com/office/drawing/2014/main" id="{4A27DABB-0F4A-37E9-E341-8976217123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22DD7-C41F-9E7C-65A8-128A00FD9474}"/>
              </a:ext>
            </a:extLst>
          </p:cNvPr>
          <p:cNvSpPr>
            <a:spLocks noGrp="1"/>
          </p:cNvSpPr>
          <p:nvPr>
            <p:ph type="sldNum" sz="quarter" idx="12"/>
          </p:nvPr>
        </p:nvSpPr>
        <p:spPr/>
        <p:txBody>
          <a:bodyPr/>
          <a:lstStyle/>
          <a:p>
            <a:fld id="{3E7EF2F0-26D4-4618-8617-2A8D5A269E1B}" type="slidenum">
              <a:rPr lang="en-US" smtClean="0"/>
              <a:t>‹#›</a:t>
            </a:fld>
            <a:endParaRPr lang="en-US"/>
          </a:p>
        </p:txBody>
      </p:sp>
    </p:spTree>
    <p:extLst>
      <p:ext uri="{BB962C8B-B14F-4D97-AF65-F5344CB8AC3E}">
        <p14:creationId xmlns:p14="http://schemas.microsoft.com/office/powerpoint/2010/main" val="2722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39F3F-4E64-B0EC-9E7C-27A5E4982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B820D-0480-D42C-EF87-8266EBAE1D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8BD02-D358-A8CD-3196-1A1A61B999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509A6D-8E07-0175-B181-ADFE66694A89}"/>
              </a:ext>
            </a:extLst>
          </p:cNvPr>
          <p:cNvSpPr>
            <a:spLocks noGrp="1"/>
          </p:cNvSpPr>
          <p:nvPr>
            <p:ph type="dt" sz="half" idx="10"/>
          </p:nvPr>
        </p:nvSpPr>
        <p:spPr/>
        <p:txBody>
          <a:bodyPr/>
          <a:lstStyle/>
          <a:p>
            <a:fld id="{EEBCFD69-7B82-4284-91AF-8275635F58AD}" type="datetimeFigureOut">
              <a:rPr lang="en-US" smtClean="0"/>
              <a:t>2/21/2023</a:t>
            </a:fld>
            <a:endParaRPr lang="en-US"/>
          </a:p>
        </p:txBody>
      </p:sp>
      <p:sp>
        <p:nvSpPr>
          <p:cNvPr id="6" name="Footer Placeholder 5">
            <a:extLst>
              <a:ext uri="{FF2B5EF4-FFF2-40B4-BE49-F238E27FC236}">
                <a16:creationId xmlns:a16="http://schemas.microsoft.com/office/drawing/2014/main" id="{0DDC89D2-43C6-334B-56D2-9119FE690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978D0D-839E-CDD5-A462-39B4DE053E3B}"/>
              </a:ext>
            </a:extLst>
          </p:cNvPr>
          <p:cNvSpPr>
            <a:spLocks noGrp="1"/>
          </p:cNvSpPr>
          <p:nvPr>
            <p:ph type="sldNum" sz="quarter" idx="12"/>
          </p:nvPr>
        </p:nvSpPr>
        <p:spPr/>
        <p:txBody>
          <a:bodyPr/>
          <a:lstStyle/>
          <a:p>
            <a:fld id="{3E7EF2F0-26D4-4618-8617-2A8D5A269E1B}" type="slidenum">
              <a:rPr lang="en-US" smtClean="0"/>
              <a:t>‹#›</a:t>
            </a:fld>
            <a:endParaRPr lang="en-US"/>
          </a:p>
        </p:txBody>
      </p:sp>
    </p:spTree>
    <p:extLst>
      <p:ext uri="{BB962C8B-B14F-4D97-AF65-F5344CB8AC3E}">
        <p14:creationId xmlns:p14="http://schemas.microsoft.com/office/powerpoint/2010/main" val="22242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DB4A-2A6A-2F70-66DB-39A07B846A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02BF7C-7E06-FB50-28D1-F891F116E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68CA98-9361-0526-7B57-FAF987728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5A216A-49A8-073B-BDAB-C1767B663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746880-2C83-1090-9FA8-A0BF46CA3D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6C5D4E-558F-EE0E-8E6C-484A55E055C7}"/>
              </a:ext>
            </a:extLst>
          </p:cNvPr>
          <p:cNvSpPr>
            <a:spLocks noGrp="1"/>
          </p:cNvSpPr>
          <p:nvPr>
            <p:ph type="dt" sz="half" idx="10"/>
          </p:nvPr>
        </p:nvSpPr>
        <p:spPr/>
        <p:txBody>
          <a:bodyPr/>
          <a:lstStyle/>
          <a:p>
            <a:fld id="{EEBCFD69-7B82-4284-91AF-8275635F58AD}" type="datetimeFigureOut">
              <a:rPr lang="en-US" smtClean="0"/>
              <a:t>2/21/2023</a:t>
            </a:fld>
            <a:endParaRPr lang="en-US"/>
          </a:p>
        </p:txBody>
      </p:sp>
      <p:sp>
        <p:nvSpPr>
          <p:cNvPr id="8" name="Footer Placeholder 7">
            <a:extLst>
              <a:ext uri="{FF2B5EF4-FFF2-40B4-BE49-F238E27FC236}">
                <a16:creationId xmlns:a16="http://schemas.microsoft.com/office/drawing/2014/main" id="{EF8C9438-2C23-DA07-DC4E-D87E510237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D5CA35-060B-15B2-CA1B-2E3F086FFC2D}"/>
              </a:ext>
            </a:extLst>
          </p:cNvPr>
          <p:cNvSpPr>
            <a:spLocks noGrp="1"/>
          </p:cNvSpPr>
          <p:nvPr>
            <p:ph type="sldNum" sz="quarter" idx="12"/>
          </p:nvPr>
        </p:nvSpPr>
        <p:spPr/>
        <p:txBody>
          <a:bodyPr/>
          <a:lstStyle/>
          <a:p>
            <a:fld id="{3E7EF2F0-26D4-4618-8617-2A8D5A269E1B}" type="slidenum">
              <a:rPr lang="en-US" smtClean="0"/>
              <a:t>‹#›</a:t>
            </a:fld>
            <a:endParaRPr lang="en-US"/>
          </a:p>
        </p:txBody>
      </p:sp>
    </p:spTree>
    <p:extLst>
      <p:ext uri="{BB962C8B-B14F-4D97-AF65-F5344CB8AC3E}">
        <p14:creationId xmlns:p14="http://schemas.microsoft.com/office/powerpoint/2010/main" val="81891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8A85-A63F-909B-AF96-0E5A47212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F5A7D1-4234-EAB0-B89C-343E182FFBC9}"/>
              </a:ext>
            </a:extLst>
          </p:cNvPr>
          <p:cNvSpPr>
            <a:spLocks noGrp="1"/>
          </p:cNvSpPr>
          <p:nvPr>
            <p:ph type="dt" sz="half" idx="10"/>
          </p:nvPr>
        </p:nvSpPr>
        <p:spPr/>
        <p:txBody>
          <a:bodyPr/>
          <a:lstStyle/>
          <a:p>
            <a:fld id="{EEBCFD69-7B82-4284-91AF-8275635F58AD}" type="datetimeFigureOut">
              <a:rPr lang="en-US" smtClean="0"/>
              <a:t>2/21/2023</a:t>
            </a:fld>
            <a:endParaRPr lang="en-US"/>
          </a:p>
        </p:txBody>
      </p:sp>
      <p:sp>
        <p:nvSpPr>
          <p:cNvPr id="4" name="Footer Placeholder 3">
            <a:extLst>
              <a:ext uri="{FF2B5EF4-FFF2-40B4-BE49-F238E27FC236}">
                <a16:creationId xmlns:a16="http://schemas.microsoft.com/office/drawing/2014/main" id="{71E98C48-DCAC-072F-B102-820C6643D9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18041B-D5D6-9F69-BC8A-0B4ADD6D7D3F}"/>
              </a:ext>
            </a:extLst>
          </p:cNvPr>
          <p:cNvSpPr>
            <a:spLocks noGrp="1"/>
          </p:cNvSpPr>
          <p:nvPr>
            <p:ph type="sldNum" sz="quarter" idx="12"/>
          </p:nvPr>
        </p:nvSpPr>
        <p:spPr/>
        <p:txBody>
          <a:bodyPr/>
          <a:lstStyle/>
          <a:p>
            <a:fld id="{3E7EF2F0-26D4-4618-8617-2A8D5A269E1B}" type="slidenum">
              <a:rPr lang="en-US" smtClean="0"/>
              <a:t>‹#›</a:t>
            </a:fld>
            <a:endParaRPr lang="en-US"/>
          </a:p>
        </p:txBody>
      </p:sp>
    </p:spTree>
    <p:extLst>
      <p:ext uri="{BB962C8B-B14F-4D97-AF65-F5344CB8AC3E}">
        <p14:creationId xmlns:p14="http://schemas.microsoft.com/office/powerpoint/2010/main" val="141419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73B59-8ACC-5E1D-065F-712B3C39E8DD}"/>
              </a:ext>
            </a:extLst>
          </p:cNvPr>
          <p:cNvSpPr>
            <a:spLocks noGrp="1"/>
          </p:cNvSpPr>
          <p:nvPr>
            <p:ph type="dt" sz="half" idx="10"/>
          </p:nvPr>
        </p:nvSpPr>
        <p:spPr/>
        <p:txBody>
          <a:bodyPr/>
          <a:lstStyle/>
          <a:p>
            <a:fld id="{EEBCFD69-7B82-4284-91AF-8275635F58AD}" type="datetimeFigureOut">
              <a:rPr lang="en-US" smtClean="0"/>
              <a:t>2/21/2023</a:t>
            </a:fld>
            <a:endParaRPr lang="en-US"/>
          </a:p>
        </p:txBody>
      </p:sp>
      <p:sp>
        <p:nvSpPr>
          <p:cNvPr id="3" name="Footer Placeholder 2">
            <a:extLst>
              <a:ext uri="{FF2B5EF4-FFF2-40B4-BE49-F238E27FC236}">
                <a16:creationId xmlns:a16="http://schemas.microsoft.com/office/drawing/2014/main" id="{4DEA6DDB-253C-5398-0775-94EA0DEC4C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348B-D802-6665-68E9-1C1DF2853184}"/>
              </a:ext>
            </a:extLst>
          </p:cNvPr>
          <p:cNvSpPr>
            <a:spLocks noGrp="1"/>
          </p:cNvSpPr>
          <p:nvPr>
            <p:ph type="sldNum" sz="quarter" idx="12"/>
          </p:nvPr>
        </p:nvSpPr>
        <p:spPr/>
        <p:txBody>
          <a:bodyPr/>
          <a:lstStyle/>
          <a:p>
            <a:fld id="{3E7EF2F0-26D4-4618-8617-2A8D5A269E1B}" type="slidenum">
              <a:rPr lang="en-US" smtClean="0"/>
              <a:t>‹#›</a:t>
            </a:fld>
            <a:endParaRPr lang="en-US"/>
          </a:p>
        </p:txBody>
      </p:sp>
    </p:spTree>
    <p:extLst>
      <p:ext uri="{BB962C8B-B14F-4D97-AF65-F5344CB8AC3E}">
        <p14:creationId xmlns:p14="http://schemas.microsoft.com/office/powerpoint/2010/main" val="149107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924F3-1528-AEF6-15EE-CA322FBF9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93494B-7341-9DEE-E889-C5CFA0520D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5B38CF-27CE-2C26-564B-FD09DB7B7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690404-BD03-C382-725F-376E68B747F7}"/>
              </a:ext>
            </a:extLst>
          </p:cNvPr>
          <p:cNvSpPr>
            <a:spLocks noGrp="1"/>
          </p:cNvSpPr>
          <p:nvPr>
            <p:ph type="dt" sz="half" idx="10"/>
          </p:nvPr>
        </p:nvSpPr>
        <p:spPr/>
        <p:txBody>
          <a:bodyPr/>
          <a:lstStyle/>
          <a:p>
            <a:fld id="{EEBCFD69-7B82-4284-91AF-8275635F58AD}" type="datetimeFigureOut">
              <a:rPr lang="en-US" smtClean="0"/>
              <a:t>2/21/2023</a:t>
            </a:fld>
            <a:endParaRPr lang="en-US"/>
          </a:p>
        </p:txBody>
      </p:sp>
      <p:sp>
        <p:nvSpPr>
          <p:cNvPr id="6" name="Footer Placeholder 5">
            <a:extLst>
              <a:ext uri="{FF2B5EF4-FFF2-40B4-BE49-F238E27FC236}">
                <a16:creationId xmlns:a16="http://schemas.microsoft.com/office/drawing/2014/main" id="{FF377B47-C253-59CD-D3A1-63D3025D45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80494-9623-A63F-95ED-9FB2BF728BFF}"/>
              </a:ext>
            </a:extLst>
          </p:cNvPr>
          <p:cNvSpPr>
            <a:spLocks noGrp="1"/>
          </p:cNvSpPr>
          <p:nvPr>
            <p:ph type="sldNum" sz="quarter" idx="12"/>
          </p:nvPr>
        </p:nvSpPr>
        <p:spPr/>
        <p:txBody>
          <a:bodyPr/>
          <a:lstStyle/>
          <a:p>
            <a:fld id="{3E7EF2F0-26D4-4618-8617-2A8D5A269E1B}" type="slidenum">
              <a:rPr lang="en-US" smtClean="0"/>
              <a:t>‹#›</a:t>
            </a:fld>
            <a:endParaRPr lang="en-US"/>
          </a:p>
        </p:txBody>
      </p:sp>
    </p:spTree>
    <p:extLst>
      <p:ext uri="{BB962C8B-B14F-4D97-AF65-F5344CB8AC3E}">
        <p14:creationId xmlns:p14="http://schemas.microsoft.com/office/powerpoint/2010/main" val="263085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12B5-7002-9720-D1BB-E24CFB08D4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E45B17-5483-2562-5DFC-7B7A58C80C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6BB6F8-9CA7-B69E-56D3-9F9E446C0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C65E7-F251-0561-A016-ADCF15AFE975}"/>
              </a:ext>
            </a:extLst>
          </p:cNvPr>
          <p:cNvSpPr>
            <a:spLocks noGrp="1"/>
          </p:cNvSpPr>
          <p:nvPr>
            <p:ph type="dt" sz="half" idx="10"/>
          </p:nvPr>
        </p:nvSpPr>
        <p:spPr/>
        <p:txBody>
          <a:bodyPr/>
          <a:lstStyle/>
          <a:p>
            <a:fld id="{EEBCFD69-7B82-4284-91AF-8275635F58AD}" type="datetimeFigureOut">
              <a:rPr lang="en-US" smtClean="0"/>
              <a:t>2/21/2023</a:t>
            </a:fld>
            <a:endParaRPr lang="en-US"/>
          </a:p>
        </p:txBody>
      </p:sp>
      <p:sp>
        <p:nvSpPr>
          <p:cNvPr id="6" name="Footer Placeholder 5">
            <a:extLst>
              <a:ext uri="{FF2B5EF4-FFF2-40B4-BE49-F238E27FC236}">
                <a16:creationId xmlns:a16="http://schemas.microsoft.com/office/drawing/2014/main" id="{305FAF20-93AF-50A7-83D3-A861519404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14E860-93AC-8B56-F5A6-2F922C345785}"/>
              </a:ext>
            </a:extLst>
          </p:cNvPr>
          <p:cNvSpPr>
            <a:spLocks noGrp="1"/>
          </p:cNvSpPr>
          <p:nvPr>
            <p:ph type="sldNum" sz="quarter" idx="12"/>
          </p:nvPr>
        </p:nvSpPr>
        <p:spPr/>
        <p:txBody>
          <a:bodyPr/>
          <a:lstStyle/>
          <a:p>
            <a:fld id="{3E7EF2F0-26D4-4618-8617-2A8D5A269E1B}" type="slidenum">
              <a:rPr lang="en-US" smtClean="0"/>
              <a:t>‹#›</a:t>
            </a:fld>
            <a:endParaRPr lang="en-US"/>
          </a:p>
        </p:txBody>
      </p:sp>
    </p:spTree>
    <p:extLst>
      <p:ext uri="{BB962C8B-B14F-4D97-AF65-F5344CB8AC3E}">
        <p14:creationId xmlns:p14="http://schemas.microsoft.com/office/powerpoint/2010/main" val="19760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A18B2F-AB80-6E6C-871F-E3CF97D56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6F81C3-F780-16C3-CB9C-575029C0E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F3DBF-15F2-4B65-732A-C3D4763A5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CFD69-7B82-4284-91AF-8275635F58AD}" type="datetimeFigureOut">
              <a:rPr lang="en-US" smtClean="0"/>
              <a:t>2/21/2023</a:t>
            </a:fld>
            <a:endParaRPr lang="en-US"/>
          </a:p>
        </p:txBody>
      </p:sp>
      <p:sp>
        <p:nvSpPr>
          <p:cNvPr id="5" name="Footer Placeholder 4">
            <a:extLst>
              <a:ext uri="{FF2B5EF4-FFF2-40B4-BE49-F238E27FC236}">
                <a16:creationId xmlns:a16="http://schemas.microsoft.com/office/drawing/2014/main" id="{D1AB3F75-51FE-B592-9E3F-F3AA5786B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864DD-6036-AE11-4E93-3EAE6201B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EF2F0-26D4-4618-8617-2A8D5A269E1B}" type="slidenum">
              <a:rPr lang="en-US" smtClean="0"/>
              <a:t>‹#›</a:t>
            </a:fld>
            <a:endParaRPr lang="en-US"/>
          </a:p>
        </p:txBody>
      </p:sp>
    </p:spTree>
    <p:extLst>
      <p:ext uri="{BB962C8B-B14F-4D97-AF65-F5344CB8AC3E}">
        <p14:creationId xmlns:p14="http://schemas.microsoft.com/office/powerpoint/2010/main" val="2558493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rcofkingcounty.org/" TargetMode="External"/><Relationship Id="rId2" Type="http://schemas.openxmlformats.org/officeDocument/2006/relationships/image" Target="../media/image3.JP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arcwa.org/wp-content/uploads/sites/35/2022/09/TheArc2023-Public-Policy-Agenda.pdf" TargetMode="External"/><Relationship Id="rId2" Type="http://schemas.openxmlformats.org/officeDocument/2006/relationships/hyperlink" Target="https://thearc.org/position-statements/"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s://app.leg.wa.gov/billsummary?BillNumber=5311&amp;Initiative=false&amp;Year=2023" TargetMode="External"/><Relationship Id="rId3" Type="http://schemas.openxmlformats.org/officeDocument/2006/relationships/hyperlink" Target="https://nam02.safelinks.protection.outlook.com/?url=https%3A%2F%2Flnks.gd%2Fl%2FeyJhbGciOiJIUzI1NiJ9.eyJidWxsZXRpbl9saW5rX2lkIjoxMTcsInVyaSI6ImJwMjpjbGljayIsImJ1bGxldGluX2lkIjoiMjAyMzAxMjEuNzAxODY0MjEiLCJ1cmwiOiJodHRwczovL2FwcC5sZWcud2EuZ292L2JpbGxzdW1tYXJ5P0JpbGxOdW1iZXI9MTIzOSZZZWFyPTIwMjMmSW5pdGlhdGl2ZT1GYWxzZSJ9.PoP7cRFGNfysvXMqXFa-tus7JgweGzOeinNhBLKEu_8%2Fs%2F624231942%2Fbr%2F153195643593-l&amp;data=05%7C01%7Crhattendorf%40arcofkingcounty.org%7C8566f816470a489c2d2208dafb51eb0a%7Cd2d12568697848c5a2366b51009670be%7C0%7C0%7C638098626515746225%7CUnknown%7CTWFpbGZsb3d8eyJWIjoiMC4wLjAwMDAiLCJQIjoiV2luMzIiLCJBTiI6Ik1haWwiLCJXVCI6Mn0%3D%7C3000%7C%7C%7C&amp;sdata=rFd3OIAvLkOplP%2BhZB%2BuHY9f4jLu5to73EGOlga7sVo%3D&amp;reserved=0" TargetMode="External"/><Relationship Id="rId7" Type="http://schemas.openxmlformats.org/officeDocument/2006/relationships/hyperlink" Target="https://nam02.safelinks.protection.outlook.com/?url=https%3A%2F%2Flnks.gd%2Fl%2FeyJhbGciOiJIUzI1NiJ9.eyJidWxsZXRpbl9saW5rX2lkIjoxMDMsInVyaSI6ImJwMjpjbGljayIsImJ1bGxldGluX2lkIjoiMjAyMzAyMTkuNzE4MzQwMjEiLCJ1cmwiOiJodHRwczovL2FwcC5sZWcud2EuZ292L2JpbGxzdW1tYXJ5P0JpbGxOdW1iZXI9MTU2NSZZZWFyPTIwMjMmSW5pdGlhdGl2ZT1GYWxzZSJ9.YMzCGi-D0j0sooOjT1h2Z8WGXYM5k_ZEVopO9VApo9s%2Fs%2F624231942%2Fbr%2F154751159378-l&amp;data=05%7C01%7Crhattendorf%40arcofkingcounty.org%7C2f3c7498310f4d62a6ec08db12182b0a%7Cd2d12568697848c5a2366b51009670be%7C0%7C0%7C638123667247990504%7CUnknown%7CTWFpbGZsb3d8eyJWIjoiMC4wLjAwMDAiLCJQIjoiV2luMzIiLCJBTiI6Ik1haWwiLCJXVCI6Mn0%3D%7C3000%7C%7C%7C&amp;sdata=gqnKO5T5Ayl%2FrX5Y283Ff23pkNMwYqxXcGy3vvgYENA%3D&amp;reserved=0" TargetMode="External"/><Relationship Id="rId2" Type="http://schemas.openxmlformats.org/officeDocument/2006/relationships/hyperlink" Target="https://app.leg.wa.gov/billsummary?BillNumber=1109&amp;Year=2023&amp;Initiative=false" TargetMode="External"/><Relationship Id="rId1" Type="http://schemas.openxmlformats.org/officeDocument/2006/relationships/slideLayout" Target="../slideLayouts/slideLayout4.xml"/><Relationship Id="rId6" Type="http://schemas.openxmlformats.org/officeDocument/2006/relationships/hyperlink" Target="https://app.leg.wa.gov/billsummary?BillNumber=1550&amp;Year=2023&amp;Initiative=false" TargetMode="External"/><Relationship Id="rId11" Type="http://schemas.openxmlformats.org/officeDocument/2006/relationships/hyperlink" Target="https://bit.ly/1479EasyRead" TargetMode="External"/><Relationship Id="rId5" Type="http://schemas.openxmlformats.org/officeDocument/2006/relationships/hyperlink" Target="https://app.leg.wa.gov/billsummary?BillNumber=1479&amp;Initiative=false&amp;Year=2023" TargetMode="External"/><Relationship Id="rId10" Type="http://schemas.openxmlformats.org/officeDocument/2006/relationships/hyperlink" Target="https://app.leg.wa.gov/billsummary?BillNumber=5315&amp;Initiative=false&amp;Year=2023" TargetMode="External"/><Relationship Id="rId4" Type="http://schemas.openxmlformats.org/officeDocument/2006/relationships/hyperlink" Target="https://app.leg.wa.gov/billsummary?BillNumber=1305&amp;Initiative=false&amp;Year=2023" TargetMode="External"/><Relationship Id="rId9" Type="http://schemas.openxmlformats.org/officeDocument/2006/relationships/hyperlink" Target="https://app.leg.wa.gov/billsummary?BillNumber=1436&amp;Year=2023&amp;Initiative=fals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pp.leg.wa.gov/billsummary?BillNumber=1628&amp;Initiative=false&amp;Year=2023" TargetMode="External"/><Relationship Id="rId2" Type="http://schemas.openxmlformats.org/officeDocument/2006/relationships/hyperlink" Target="https://app.leg.wa.gov/billsummary?BillNumber=1580&amp;Initiative=false&amp;Year=2023" TargetMode="External"/><Relationship Id="rId1" Type="http://schemas.openxmlformats.org/officeDocument/2006/relationships/slideLayout" Target="../slideLayouts/slideLayout4.xml"/><Relationship Id="rId5" Type="http://schemas.openxmlformats.org/officeDocument/2006/relationships/hyperlink" Target="https://app.leg.wa.gov/billsummary?BillNumber=1694&amp;Initiative=false&amp;Year=2023" TargetMode="External"/><Relationship Id="rId4" Type="http://schemas.openxmlformats.org/officeDocument/2006/relationships/hyperlink" Target="https://app.leg.wa.gov/billsummary?BillNumber=1451&amp;Initiative=false&amp;Year=2023"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leg.wa.gov/LIC/Pages/classes.aspx" TargetMode="External"/><Relationship Id="rId3" Type="http://schemas.openxmlformats.org/officeDocument/2006/relationships/hyperlink" Target="https://signup.e2ma.net/signup/1894973/1898164/" TargetMode="External"/><Relationship Id="rId7" Type="http://schemas.openxmlformats.org/officeDocument/2006/relationships/hyperlink" Target="https://leg.wa.gov/LIC/Documents/EducationAndInformation/2023%20Draft%20Cutoff%20Calendar.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app.leg.wa.gov/billinfo/" TargetMode="External"/><Relationship Id="rId5" Type="http://schemas.openxmlformats.org/officeDocument/2006/relationships/hyperlink" Target="https://app.leg.wa.gov/DistrictFinder/" TargetMode="External"/><Relationship Id="rId4" Type="http://schemas.openxmlformats.org/officeDocument/2006/relationships/hyperlink" Target="https://leg.wa.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9.xml"/><Relationship Id="rId5" Type="http://schemas.openxmlformats.org/officeDocument/2006/relationships/image" Target="../media/image25.sv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5.xml"/><Relationship Id="rId7" Type="http://schemas.openxmlformats.org/officeDocument/2006/relationships/image" Target="../media/image20.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 group of people posing for the camera&#10;&#10;Description automatically generated">
            <a:extLst>
              <a:ext uri="{FF2B5EF4-FFF2-40B4-BE49-F238E27FC236}">
                <a16:creationId xmlns:a16="http://schemas.microsoft.com/office/drawing/2014/main" id="{E1CC0FAC-3FCE-47B7-9470-315F6975ABDE}"/>
              </a:ext>
            </a:extLst>
          </p:cNvPr>
          <p:cNvPicPr>
            <a:picLocks noGrp="1" noChangeAspect="1"/>
          </p:cNvPicPr>
          <p:nvPr>
            <p:ph type="pic" idx="1"/>
          </p:nvPr>
        </p:nvPicPr>
        <p:blipFill rotWithShape="1">
          <a:blip r:embed="rId3">
            <a:alphaModFix/>
            <a:extLst>
              <a:ext uri="{28A0092B-C50C-407E-A947-70E740481C1C}">
                <a14:useLocalDpi xmlns:a14="http://schemas.microsoft.com/office/drawing/2010/main" val="0"/>
              </a:ext>
            </a:extLst>
          </a:blip>
          <a:srcRect t="7865" b="7865"/>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630CC5F-D015-B179-E04C-1D62AE738CC4}"/>
              </a:ext>
            </a:extLst>
          </p:cNvPr>
          <p:cNvSpPr>
            <a:spLocks noGrp="1"/>
          </p:cNvSpPr>
          <p:nvPr>
            <p:ph type="title"/>
          </p:nvPr>
        </p:nvSpPr>
        <p:spPr>
          <a:xfrm>
            <a:off x="969264" y="5154168"/>
            <a:ext cx="6973204" cy="1261872"/>
          </a:xfrm>
        </p:spPr>
        <p:txBody>
          <a:bodyPr vert="horz" lIns="91440" tIns="45720" rIns="91440" bIns="45720" rtlCol="0" anchor="ctr">
            <a:normAutofit/>
          </a:bodyPr>
          <a:lstStyle/>
          <a:p>
            <a:pPr>
              <a:lnSpc>
                <a:spcPct val="100000"/>
              </a:lnSpc>
            </a:pPr>
            <a:r>
              <a:rPr lang="en-US" sz="2800" dirty="0">
                <a:solidFill>
                  <a:schemeClr val="tx1">
                    <a:lumMod val="85000"/>
                    <a:lumOff val="15000"/>
                  </a:schemeClr>
                </a:solidFill>
                <a:effectLst/>
                <a:latin typeface="Poppins SemiBold" panose="00000700000000000000" pitchFamily="2" charset="0"/>
                <a:cs typeface="Poppins SemiBold" panose="00000700000000000000" pitchFamily="2" charset="0"/>
              </a:rPr>
              <a:t>Legislative basics</a:t>
            </a:r>
            <a:br>
              <a:rPr lang="en-US" sz="1900" dirty="0">
                <a:solidFill>
                  <a:schemeClr val="tx1">
                    <a:lumMod val="85000"/>
                    <a:lumOff val="15000"/>
                  </a:schemeClr>
                </a:solidFill>
                <a:effectLst/>
                <a:latin typeface="Poppins SemiBold" panose="00000700000000000000" pitchFamily="2" charset="0"/>
                <a:cs typeface="Poppins SemiBold" panose="00000700000000000000" pitchFamily="2" charset="0"/>
              </a:rPr>
            </a:br>
            <a:br>
              <a:rPr lang="en-US" sz="1900" dirty="0">
                <a:solidFill>
                  <a:schemeClr val="tx1">
                    <a:lumMod val="85000"/>
                    <a:lumOff val="15000"/>
                  </a:schemeClr>
                </a:solidFill>
                <a:effectLst/>
                <a:latin typeface="Poppins SemiBold" panose="00000700000000000000" pitchFamily="2" charset="0"/>
                <a:cs typeface="Poppins SemiBold" panose="00000700000000000000" pitchFamily="2" charset="0"/>
              </a:rPr>
            </a:br>
            <a:r>
              <a:rPr lang="en-US" sz="1900" dirty="0">
                <a:solidFill>
                  <a:schemeClr val="tx1">
                    <a:lumMod val="85000"/>
                    <a:lumOff val="15000"/>
                  </a:schemeClr>
                </a:solidFill>
                <a:effectLst/>
                <a:latin typeface="Poppins" panose="00000500000000000000" pitchFamily="2" charset="0"/>
                <a:cs typeface="Poppins" panose="00000500000000000000" pitchFamily="2" charset="0"/>
              </a:rPr>
              <a:t>February 21, 2023</a:t>
            </a:r>
            <a:endParaRPr lang="en-US" sz="1900" dirty="0">
              <a:solidFill>
                <a:schemeClr val="tx1">
                  <a:lumMod val="85000"/>
                  <a:lumOff val="15000"/>
                </a:schemeClr>
              </a:solidFill>
              <a:latin typeface="Poppins" panose="00000500000000000000" pitchFamily="2" charset="0"/>
              <a:cs typeface="Poppins" panose="00000500000000000000" pitchFamily="2" charset="0"/>
            </a:endParaRPr>
          </a:p>
        </p:txBody>
      </p:sp>
      <p:cxnSp>
        <p:nvCxnSpPr>
          <p:cNvPr id="13" name="Straight Connector 1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1F6325F8-43B4-0615-9E97-1109F7E7C17B}"/>
              </a:ext>
            </a:extLst>
          </p:cNvPr>
          <p:cNvSpPr txBox="1">
            <a:spLocks/>
          </p:cNvSpPr>
          <p:nvPr/>
        </p:nvSpPr>
        <p:spPr>
          <a:xfrm>
            <a:off x="8489371" y="5148492"/>
            <a:ext cx="3351417" cy="1090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nSpc>
                <a:spcPct val="120000"/>
              </a:lnSpc>
            </a:pPr>
            <a:r>
              <a:rPr lang="en-US" sz="1600" b="1" dirty="0">
                <a:solidFill>
                  <a:schemeClr val="tx1">
                    <a:lumMod val="85000"/>
                    <a:lumOff val="15000"/>
                  </a:schemeClr>
                </a:solidFill>
                <a:effectLst/>
                <a:latin typeface="Poppins" panose="00000500000000000000" pitchFamily="2" charset="0"/>
                <a:cs typeface="Poppins" panose="00000500000000000000" pitchFamily="2" charset="0"/>
              </a:rPr>
              <a:t>Ramona Hattendorf</a:t>
            </a:r>
            <a:br>
              <a:rPr lang="en-US" sz="1600" dirty="0">
                <a:solidFill>
                  <a:schemeClr val="tx1">
                    <a:lumMod val="85000"/>
                    <a:lumOff val="15000"/>
                  </a:schemeClr>
                </a:solidFill>
                <a:effectLst/>
                <a:latin typeface="Poppins" panose="00000500000000000000" pitchFamily="2" charset="0"/>
                <a:cs typeface="Poppins" panose="00000500000000000000" pitchFamily="2" charset="0"/>
              </a:rPr>
            </a:br>
            <a:r>
              <a:rPr lang="en-US" sz="1600" dirty="0">
                <a:solidFill>
                  <a:schemeClr val="tx1">
                    <a:lumMod val="85000"/>
                    <a:lumOff val="15000"/>
                  </a:schemeClr>
                </a:solidFill>
                <a:effectLst/>
                <a:latin typeface="Poppins" panose="00000500000000000000" pitchFamily="2" charset="0"/>
                <a:cs typeface="Poppins" panose="00000500000000000000" pitchFamily="2" charset="0"/>
              </a:rPr>
              <a:t>Director of Advocacy, </a:t>
            </a:r>
            <a:br>
              <a:rPr lang="en-US" sz="1600" dirty="0">
                <a:solidFill>
                  <a:schemeClr val="tx1">
                    <a:lumMod val="85000"/>
                    <a:lumOff val="15000"/>
                  </a:schemeClr>
                </a:solidFill>
                <a:effectLst/>
                <a:latin typeface="Poppins" panose="00000500000000000000" pitchFamily="2" charset="0"/>
                <a:cs typeface="Poppins" panose="00000500000000000000" pitchFamily="2" charset="0"/>
              </a:rPr>
            </a:br>
            <a:r>
              <a:rPr lang="en-US" sz="1600" dirty="0">
                <a:solidFill>
                  <a:schemeClr val="tx1">
                    <a:lumMod val="85000"/>
                    <a:lumOff val="15000"/>
                  </a:schemeClr>
                </a:solidFill>
                <a:effectLst/>
                <a:latin typeface="Poppins" panose="00000500000000000000" pitchFamily="2" charset="0"/>
                <a:cs typeface="Poppins" panose="00000500000000000000" pitchFamily="2" charset="0"/>
              </a:rPr>
              <a:t>The Arc of King County</a:t>
            </a:r>
            <a:endParaRPr lang="en-US" sz="1600" dirty="0">
              <a:solidFill>
                <a:schemeClr val="tx1">
                  <a:lumMod val="85000"/>
                  <a:lumOff val="15000"/>
                </a:schemeClr>
              </a:solidFill>
            </a:endParaRPr>
          </a:p>
        </p:txBody>
      </p:sp>
      <p:sp>
        <p:nvSpPr>
          <p:cNvPr id="12" name="Oval 11">
            <a:extLst>
              <a:ext uri="{FF2B5EF4-FFF2-40B4-BE49-F238E27FC236}">
                <a16:creationId xmlns:a16="http://schemas.microsoft.com/office/drawing/2014/main" id="{1BCE046B-C24E-7728-B79F-A12C91C85EEC}"/>
              </a:ext>
            </a:extLst>
          </p:cNvPr>
          <p:cNvSpPr/>
          <p:nvPr/>
        </p:nvSpPr>
        <p:spPr>
          <a:xfrm>
            <a:off x="6901387" y="5581519"/>
            <a:ext cx="1090003" cy="1090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5C25BF0-9596-D5A5-2D8F-EBC8A3990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1388" y="5473526"/>
            <a:ext cx="1536584" cy="1090974"/>
          </a:xfrm>
          <a:prstGeom prst="rect">
            <a:avLst/>
          </a:prstGeom>
        </p:spPr>
      </p:pic>
    </p:spTree>
    <p:extLst>
      <p:ext uri="{BB962C8B-B14F-4D97-AF65-F5344CB8AC3E}">
        <p14:creationId xmlns:p14="http://schemas.microsoft.com/office/powerpoint/2010/main" val="30114643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9BA3-CBBE-46FE-B606-142D05F1E97B}"/>
              </a:ext>
            </a:extLst>
          </p:cNvPr>
          <p:cNvSpPr>
            <a:spLocks noGrp="1"/>
          </p:cNvSpPr>
          <p:nvPr>
            <p:ph type="title"/>
          </p:nvPr>
        </p:nvSpPr>
        <p:spPr>
          <a:xfrm>
            <a:off x="1097280" y="286603"/>
            <a:ext cx="10058400" cy="1450757"/>
          </a:xfrm>
        </p:spPr>
        <p:txBody>
          <a:bodyPr>
            <a:normAutofit/>
          </a:bodyPr>
          <a:lstStyle/>
          <a:p>
            <a:r>
              <a:rPr lang="en-US" sz="3600" b="1" dirty="0">
                <a:latin typeface="Poppins" panose="00000500000000000000" pitchFamily="2" charset="0"/>
                <a:cs typeface="Poppins" panose="00000500000000000000" pitchFamily="2" charset="0"/>
              </a:rPr>
              <a:t>And they’re off … bill making</a:t>
            </a:r>
          </a:p>
        </p:txBody>
      </p:sp>
      <p:sp>
        <p:nvSpPr>
          <p:cNvPr id="3" name="Content Placeholder 2">
            <a:extLst>
              <a:ext uri="{FF2B5EF4-FFF2-40B4-BE49-F238E27FC236}">
                <a16:creationId xmlns:a16="http://schemas.microsoft.com/office/drawing/2014/main" id="{4D0D070A-4657-4D3D-AFA2-628F6271C2C3}"/>
              </a:ext>
            </a:extLst>
          </p:cNvPr>
          <p:cNvSpPr>
            <a:spLocks noGrp="1"/>
          </p:cNvSpPr>
          <p:nvPr>
            <p:ph idx="1"/>
          </p:nvPr>
        </p:nvSpPr>
        <p:spPr>
          <a:xfrm>
            <a:off x="1148080" y="2006600"/>
            <a:ext cx="10058400" cy="3924300"/>
          </a:xfrm>
        </p:spPr>
        <p:txBody>
          <a:bodyPr>
            <a:noAutofit/>
          </a:bodyPr>
          <a:lstStyle/>
          <a:p>
            <a:pPr marL="0" indent="0">
              <a:lnSpc>
                <a:spcPct val="100000"/>
              </a:lnSpc>
              <a:buNone/>
            </a:pPr>
            <a:r>
              <a:rPr lang="en-US" dirty="0">
                <a:solidFill>
                  <a:srgbClr val="C00000"/>
                </a:solidFill>
                <a:latin typeface="Poppins" panose="00000500000000000000" pitchFamily="2" charset="0"/>
                <a:cs typeface="Poppins" panose="00000500000000000000" pitchFamily="2" charset="0"/>
              </a:rPr>
              <a:t> 1. </a:t>
            </a:r>
            <a:r>
              <a:rPr lang="en-US" dirty="0">
                <a:latin typeface="Poppins" panose="00000500000000000000" pitchFamily="2" charset="0"/>
                <a:cs typeface="Poppins" panose="00000500000000000000" pitchFamily="2" charset="0"/>
              </a:rPr>
              <a:t>Bill is “read” and referred to </a:t>
            </a:r>
            <a:r>
              <a:rPr lang="en-US" dirty="0">
                <a:highlight>
                  <a:srgbClr val="FFFF00"/>
                </a:highlight>
                <a:latin typeface="Poppins" panose="00000500000000000000" pitchFamily="2" charset="0"/>
                <a:cs typeface="Poppins" panose="00000500000000000000" pitchFamily="2" charset="0"/>
              </a:rPr>
              <a:t>committee</a:t>
            </a:r>
          </a:p>
          <a:p>
            <a:pPr marL="0" indent="0">
              <a:lnSpc>
                <a:spcPct val="100000"/>
              </a:lnSpc>
              <a:buNone/>
            </a:pPr>
            <a:r>
              <a:rPr lang="en-US" dirty="0">
                <a:latin typeface="Poppins" panose="00000500000000000000" pitchFamily="2" charset="0"/>
                <a:cs typeface="Poppins" panose="00000500000000000000" pitchFamily="2" charset="0"/>
              </a:rPr>
              <a:t> </a:t>
            </a:r>
            <a:r>
              <a:rPr lang="en-US" dirty="0">
                <a:solidFill>
                  <a:srgbClr val="C00000"/>
                </a:solidFill>
                <a:latin typeface="Poppins" panose="00000500000000000000" pitchFamily="2" charset="0"/>
                <a:cs typeface="Poppins" panose="00000500000000000000" pitchFamily="2" charset="0"/>
              </a:rPr>
              <a:t>2.</a:t>
            </a:r>
            <a:r>
              <a:rPr lang="en-US" dirty="0">
                <a:latin typeface="Poppins" panose="00000500000000000000" pitchFamily="2" charset="0"/>
                <a:cs typeface="Poppins" panose="00000500000000000000" pitchFamily="2" charset="0"/>
              </a:rPr>
              <a:t> </a:t>
            </a:r>
            <a:r>
              <a:rPr lang="en-US" dirty="0">
                <a:highlight>
                  <a:srgbClr val="FFFF00"/>
                </a:highlight>
                <a:latin typeface="Poppins" panose="00000500000000000000" pitchFamily="2" charset="0"/>
                <a:cs typeface="Poppins" panose="00000500000000000000" pitchFamily="2" charset="0"/>
              </a:rPr>
              <a:t>Chair</a:t>
            </a:r>
            <a:r>
              <a:rPr lang="en-US" dirty="0">
                <a:latin typeface="Poppins" panose="00000500000000000000" pitchFamily="2" charset="0"/>
                <a:cs typeface="Poppins" panose="00000500000000000000" pitchFamily="2" charset="0"/>
              </a:rPr>
              <a:t> decides if a bill will be heard. Not all </a:t>
            </a:r>
            <a:br>
              <a:rPr lang="en-US" dirty="0">
                <a:latin typeface="Poppins" panose="00000500000000000000" pitchFamily="2" charset="0"/>
                <a:cs typeface="Poppins" panose="00000500000000000000" pitchFamily="2" charset="0"/>
              </a:rPr>
            </a:br>
            <a:r>
              <a:rPr lang="en-US" dirty="0">
                <a:latin typeface="Poppins" panose="00000500000000000000" pitchFamily="2" charset="0"/>
                <a:cs typeface="Poppins" panose="00000500000000000000" pitchFamily="2" charset="0"/>
              </a:rPr>
              <a:t>     will be heard </a:t>
            </a:r>
          </a:p>
          <a:p>
            <a:pPr marL="914400" lvl="2" indent="0">
              <a:lnSpc>
                <a:spcPct val="100000"/>
              </a:lnSpc>
              <a:buNone/>
            </a:pPr>
            <a:r>
              <a:rPr lang="en-US" sz="2800" dirty="0">
                <a:solidFill>
                  <a:srgbClr val="C00000"/>
                </a:solidFill>
                <a:latin typeface="Poppins" panose="00000500000000000000" pitchFamily="2" charset="0"/>
                <a:cs typeface="Poppins" panose="00000500000000000000" pitchFamily="2" charset="0"/>
              </a:rPr>
              <a:t>(Public comment at hearings)</a:t>
            </a:r>
          </a:p>
          <a:p>
            <a:pPr marL="0" indent="0">
              <a:lnSpc>
                <a:spcPct val="100000"/>
              </a:lnSpc>
              <a:buNone/>
            </a:pPr>
            <a:r>
              <a:rPr lang="en-US" dirty="0">
                <a:latin typeface="Poppins" panose="00000500000000000000" pitchFamily="2" charset="0"/>
                <a:cs typeface="Poppins" panose="00000500000000000000" pitchFamily="2" charset="0"/>
              </a:rPr>
              <a:t> </a:t>
            </a:r>
            <a:r>
              <a:rPr lang="en-US" dirty="0">
                <a:solidFill>
                  <a:srgbClr val="C00000"/>
                </a:solidFill>
                <a:latin typeface="Poppins" panose="00000500000000000000" pitchFamily="2" charset="0"/>
                <a:cs typeface="Poppins" panose="00000500000000000000" pitchFamily="2" charset="0"/>
              </a:rPr>
              <a:t>3.</a:t>
            </a:r>
            <a:r>
              <a:rPr lang="en-US" dirty="0">
                <a:latin typeface="Poppins" panose="00000500000000000000" pitchFamily="2" charset="0"/>
                <a:cs typeface="Poppins" panose="00000500000000000000" pitchFamily="2" charset="0"/>
              </a:rPr>
              <a:t> Chair decides whether to call a vote. Not all</a:t>
            </a:r>
            <a:br>
              <a:rPr lang="en-US" dirty="0">
                <a:latin typeface="Poppins" panose="00000500000000000000" pitchFamily="2" charset="0"/>
                <a:cs typeface="Poppins" panose="00000500000000000000" pitchFamily="2" charset="0"/>
              </a:rPr>
            </a:br>
            <a:r>
              <a:rPr lang="en-US" dirty="0">
                <a:latin typeface="Poppins" panose="00000500000000000000" pitchFamily="2" charset="0"/>
                <a:cs typeface="Poppins" panose="00000500000000000000" pitchFamily="2" charset="0"/>
              </a:rPr>
              <a:t>      bills will be voted out of committee</a:t>
            </a:r>
          </a:p>
        </p:txBody>
      </p:sp>
    </p:spTree>
    <p:extLst>
      <p:ext uri="{BB962C8B-B14F-4D97-AF65-F5344CB8AC3E}">
        <p14:creationId xmlns:p14="http://schemas.microsoft.com/office/powerpoint/2010/main" val="26380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9BA3-CBBE-46FE-B606-142D05F1E97B}"/>
              </a:ext>
            </a:extLst>
          </p:cNvPr>
          <p:cNvSpPr>
            <a:spLocks noGrp="1"/>
          </p:cNvSpPr>
          <p:nvPr>
            <p:ph type="title"/>
          </p:nvPr>
        </p:nvSpPr>
        <p:spPr/>
        <p:txBody>
          <a:bodyPr>
            <a:normAutofit/>
          </a:bodyPr>
          <a:lstStyle/>
          <a:p>
            <a:r>
              <a:rPr lang="en-US" sz="3600" b="1" dirty="0">
                <a:latin typeface="Poppins" panose="00000500000000000000" pitchFamily="2" charset="0"/>
                <a:cs typeface="Poppins" panose="00000500000000000000" pitchFamily="2" charset="0"/>
              </a:rPr>
              <a:t>And they’re off … bill making</a:t>
            </a:r>
            <a:endParaRPr lang="en-US" sz="3600" dirty="0"/>
          </a:p>
        </p:txBody>
      </p:sp>
      <p:sp>
        <p:nvSpPr>
          <p:cNvPr id="3" name="Content Placeholder 2">
            <a:extLst>
              <a:ext uri="{FF2B5EF4-FFF2-40B4-BE49-F238E27FC236}">
                <a16:creationId xmlns:a16="http://schemas.microsoft.com/office/drawing/2014/main" id="{4D0D070A-4657-4D3D-AFA2-628F6271C2C3}"/>
              </a:ext>
            </a:extLst>
          </p:cNvPr>
          <p:cNvSpPr>
            <a:spLocks noGrp="1"/>
          </p:cNvSpPr>
          <p:nvPr>
            <p:ph idx="1"/>
          </p:nvPr>
        </p:nvSpPr>
        <p:spPr>
          <a:xfrm>
            <a:off x="1148080" y="1993900"/>
            <a:ext cx="9946640" cy="3875194"/>
          </a:xfrm>
        </p:spPr>
        <p:txBody>
          <a:bodyPr>
            <a:noAutofit/>
          </a:bodyPr>
          <a:lstStyle/>
          <a:p>
            <a:pPr marL="0" indent="0">
              <a:lnSpc>
                <a:spcPct val="100000"/>
              </a:lnSpc>
              <a:buNone/>
            </a:pPr>
            <a:r>
              <a:rPr lang="en-US" dirty="0">
                <a:solidFill>
                  <a:srgbClr val="C00000"/>
                </a:solidFill>
                <a:latin typeface="Poppins" panose="00000500000000000000" pitchFamily="2" charset="0"/>
                <a:cs typeface="Poppins" panose="00000500000000000000" pitchFamily="2" charset="0"/>
              </a:rPr>
              <a:t>4. </a:t>
            </a:r>
            <a:r>
              <a:rPr lang="en-US" dirty="0">
                <a:highlight>
                  <a:srgbClr val="FFFF00"/>
                </a:highlight>
                <a:latin typeface="Poppins" panose="00000500000000000000" pitchFamily="2" charset="0"/>
                <a:cs typeface="Poppins" panose="00000500000000000000" pitchFamily="2" charset="0"/>
              </a:rPr>
              <a:t>Committee members </a:t>
            </a:r>
            <a:r>
              <a:rPr lang="en-US" dirty="0">
                <a:latin typeface="Poppins" panose="00000500000000000000" pitchFamily="2" charset="0"/>
                <a:cs typeface="Poppins" panose="00000500000000000000" pitchFamily="2" charset="0"/>
              </a:rPr>
              <a:t>offer and vote on </a:t>
            </a:r>
            <a:br>
              <a:rPr lang="en-US" dirty="0">
                <a:latin typeface="Poppins" panose="00000500000000000000" pitchFamily="2" charset="0"/>
                <a:cs typeface="Poppins" panose="00000500000000000000" pitchFamily="2" charset="0"/>
              </a:rPr>
            </a:br>
            <a:r>
              <a:rPr lang="en-US" dirty="0">
                <a:latin typeface="Poppins" panose="00000500000000000000" pitchFamily="2" charset="0"/>
                <a:cs typeface="Poppins" panose="00000500000000000000" pitchFamily="2" charset="0"/>
              </a:rPr>
              <a:t>     amendments in executive session</a:t>
            </a:r>
          </a:p>
          <a:p>
            <a:pPr marL="914400" lvl="2" indent="0">
              <a:lnSpc>
                <a:spcPct val="100000"/>
              </a:lnSpc>
              <a:buNone/>
            </a:pPr>
            <a:r>
              <a:rPr lang="en-US" sz="2800" dirty="0">
                <a:latin typeface="Poppins" panose="00000500000000000000" pitchFamily="2" charset="0"/>
                <a:cs typeface="Poppins" panose="00000500000000000000" pitchFamily="2" charset="0"/>
              </a:rPr>
              <a:t> </a:t>
            </a:r>
            <a:r>
              <a:rPr lang="en-US" sz="2800" dirty="0">
                <a:solidFill>
                  <a:srgbClr val="C00000"/>
                </a:solidFill>
                <a:latin typeface="Poppins" panose="00000500000000000000" pitchFamily="2" charset="0"/>
                <a:cs typeface="Poppins" panose="00000500000000000000" pitchFamily="2" charset="0"/>
              </a:rPr>
              <a:t>(No public comment)</a:t>
            </a:r>
          </a:p>
          <a:p>
            <a:pPr marL="0" indent="0">
              <a:lnSpc>
                <a:spcPct val="100000"/>
              </a:lnSpc>
              <a:buNone/>
            </a:pPr>
            <a:r>
              <a:rPr lang="en-US" dirty="0">
                <a:solidFill>
                  <a:srgbClr val="C00000"/>
                </a:solidFill>
                <a:latin typeface="Poppins" panose="00000500000000000000" pitchFamily="2" charset="0"/>
                <a:cs typeface="Poppins" panose="00000500000000000000" pitchFamily="2" charset="0"/>
              </a:rPr>
              <a:t>5.</a:t>
            </a:r>
            <a:r>
              <a:rPr lang="en-US" dirty="0">
                <a:solidFill>
                  <a:schemeClr val="tx1"/>
                </a:solidFill>
                <a:latin typeface="Poppins" panose="00000500000000000000" pitchFamily="2" charset="0"/>
                <a:cs typeface="Poppins" panose="00000500000000000000" pitchFamily="2" charset="0"/>
              </a:rPr>
              <a:t> If </a:t>
            </a:r>
            <a:r>
              <a:rPr lang="en-US" dirty="0">
                <a:latin typeface="Poppins" panose="00000500000000000000" pitchFamily="2" charset="0"/>
                <a:cs typeface="Poppins" panose="00000500000000000000" pitchFamily="2" charset="0"/>
              </a:rPr>
              <a:t>passes, the bill g</a:t>
            </a:r>
            <a:r>
              <a:rPr lang="en-US" dirty="0">
                <a:solidFill>
                  <a:schemeClr val="tx1"/>
                </a:solidFill>
                <a:latin typeface="Poppins" panose="00000500000000000000" pitchFamily="2" charset="0"/>
                <a:cs typeface="Poppins" panose="00000500000000000000" pitchFamily="2" charset="0"/>
              </a:rPr>
              <a:t>oes to </a:t>
            </a:r>
            <a:r>
              <a:rPr lang="en-US" dirty="0">
                <a:solidFill>
                  <a:schemeClr val="tx1"/>
                </a:solidFill>
                <a:highlight>
                  <a:srgbClr val="FFFF00"/>
                </a:highlight>
                <a:latin typeface="Poppins" panose="00000500000000000000" pitchFamily="2" charset="0"/>
                <a:cs typeface="Poppins" panose="00000500000000000000" pitchFamily="2" charset="0"/>
              </a:rPr>
              <a:t>Rules</a:t>
            </a:r>
            <a:r>
              <a:rPr lang="en-US" dirty="0">
                <a:solidFill>
                  <a:schemeClr val="tx1"/>
                </a:solidFill>
                <a:latin typeface="Poppins" panose="00000500000000000000" pitchFamily="2" charset="0"/>
                <a:cs typeface="Poppins" panose="00000500000000000000" pitchFamily="2" charset="0"/>
              </a:rPr>
              <a:t> committee. </a:t>
            </a:r>
            <a:br>
              <a:rPr lang="en-US" dirty="0">
                <a:solidFill>
                  <a:schemeClr val="tx1"/>
                </a:solidFill>
                <a:latin typeface="Poppins" panose="00000500000000000000" pitchFamily="2" charset="0"/>
                <a:cs typeface="Poppins" panose="00000500000000000000" pitchFamily="2" charset="0"/>
              </a:rPr>
            </a:br>
            <a:r>
              <a:rPr lang="en-US" dirty="0">
                <a:solidFill>
                  <a:schemeClr val="tx1"/>
                </a:solidFill>
                <a:latin typeface="Poppins" panose="00000500000000000000" pitchFamily="2" charset="0"/>
                <a:cs typeface="Poppins" panose="00000500000000000000" pitchFamily="2" charset="0"/>
              </a:rPr>
              <a:t>    Someone from Rules needs to “pull” the bill</a:t>
            </a:r>
            <a:br>
              <a:rPr lang="en-US" dirty="0">
                <a:solidFill>
                  <a:schemeClr val="tx1"/>
                </a:solidFill>
                <a:latin typeface="Poppins" panose="00000500000000000000" pitchFamily="2" charset="0"/>
                <a:cs typeface="Poppins" panose="00000500000000000000" pitchFamily="2" charset="0"/>
              </a:rPr>
            </a:br>
            <a:r>
              <a:rPr lang="en-US" dirty="0">
                <a:solidFill>
                  <a:schemeClr val="tx1"/>
                </a:solidFill>
                <a:latin typeface="Poppins" panose="00000500000000000000" pitchFamily="2" charset="0"/>
                <a:cs typeface="Poppins" panose="00000500000000000000" pitchFamily="2" charset="0"/>
              </a:rPr>
              <a:t>    for it to go to the full chamber </a:t>
            </a:r>
            <a:r>
              <a:rPr lang="en-US" dirty="0">
                <a:latin typeface="Poppins" panose="00000500000000000000" pitchFamily="2" charset="0"/>
                <a:cs typeface="Poppins" panose="00000500000000000000" pitchFamily="2" charset="0"/>
              </a:rPr>
              <a:t>for</a:t>
            </a:r>
            <a:br>
              <a:rPr lang="en-US" dirty="0">
                <a:latin typeface="Poppins" panose="00000500000000000000" pitchFamily="2" charset="0"/>
                <a:cs typeface="Poppins" panose="00000500000000000000" pitchFamily="2" charset="0"/>
              </a:rPr>
            </a:br>
            <a:r>
              <a:rPr lang="en-US" dirty="0">
                <a:latin typeface="Poppins" panose="00000500000000000000" pitchFamily="2" charset="0"/>
                <a:cs typeface="Poppins" panose="00000500000000000000" pitchFamily="2" charset="0"/>
              </a:rPr>
              <a:t>    </a:t>
            </a:r>
            <a:r>
              <a:rPr lang="en-US" dirty="0">
                <a:solidFill>
                  <a:schemeClr val="tx1"/>
                </a:solidFill>
                <a:latin typeface="Poppins" panose="00000500000000000000" pitchFamily="2" charset="0"/>
                <a:cs typeface="Poppins" panose="00000500000000000000" pitchFamily="2" charset="0"/>
              </a:rPr>
              <a:t>consideration. Not all get pulled</a:t>
            </a:r>
            <a:endParaRPr lang="en-US" dirty="0">
              <a:solidFill>
                <a:srgbClr val="C0000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37613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9BA3-CBBE-46FE-B606-142D05F1E97B}"/>
              </a:ext>
            </a:extLst>
          </p:cNvPr>
          <p:cNvSpPr>
            <a:spLocks noGrp="1"/>
          </p:cNvSpPr>
          <p:nvPr>
            <p:ph type="title"/>
          </p:nvPr>
        </p:nvSpPr>
        <p:spPr/>
        <p:txBody>
          <a:bodyPr>
            <a:normAutofit/>
          </a:bodyPr>
          <a:lstStyle/>
          <a:p>
            <a:r>
              <a:rPr lang="en-US" sz="3600" dirty="0">
                <a:latin typeface="Aharoni" panose="02010803020104030203" pitchFamily="2" charset="-79"/>
                <a:cs typeface="Aharoni" panose="02010803020104030203" pitchFamily="2" charset="-79"/>
              </a:rPr>
              <a:t>And they’re off … bill making</a:t>
            </a:r>
          </a:p>
        </p:txBody>
      </p:sp>
      <p:sp>
        <p:nvSpPr>
          <p:cNvPr id="3" name="Content Placeholder 2">
            <a:extLst>
              <a:ext uri="{FF2B5EF4-FFF2-40B4-BE49-F238E27FC236}">
                <a16:creationId xmlns:a16="http://schemas.microsoft.com/office/drawing/2014/main" id="{4D0D070A-4657-4D3D-AFA2-628F6271C2C3}"/>
              </a:ext>
            </a:extLst>
          </p:cNvPr>
          <p:cNvSpPr>
            <a:spLocks noGrp="1"/>
          </p:cNvSpPr>
          <p:nvPr>
            <p:ph idx="1"/>
          </p:nvPr>
        </p:nvSpPr>
        <p:spPr>
          <a:xfrm>
            <a:off x="1148080" y="2006600"/>
            <a:ext cx="9946640" cy="3862494"/>
          </a:xfrm>
        </p:spPr>
        <p:txBody>
          <a:bodyPr>
            <a:noAutofit/>
          </a:bodyPr>
          <a:lstStyle/>
          <a:p>
            <a:pPr marL="0" indent="0">
              <a:lnSpc>
                <a:spcPct val="100000"/>
              </a:lnSpc>
              <a:buNone/>
            </a:pPr>
            <a:r>
              <a:rPr lang="en-US" dirty="0">
                <a:solidFill>
                  <a:srgbClr val="C00000"/>
                </a:solidFill>
                <a:latin typeface="Poppins" panose="00000500000000000000" pitchFamily="2" charset="0"/>
                <a:cs typeface="Poppins" panose="00000500000000000000" pitchFamily="2" charset="0"/>
              </a:rPr>
              <a:t>6. </a:t>
            </a:r>
            <a:r>
              <a:rPr lang="en-US" dirty="0">
                <a:latin typeface="Poppins" panose="00000500000000000000" pitchFamily="2" charset="0"/>
                <a:cs typeface="Poppins" panose="00000500000000000000" pitchFamily="2" charset="0"/>
              </a:rPr>
              <a:t>Goes to “floor” (</a:t>
            </a:r>
            <a:r>
              <a:rPr lang="en-US" dirty="0">
                <a:highlight>
                  <a:srgbClr val="FFFF00"/>
                </a:highlight>
                <a:latin typeface="Poppins" panose="00000500000000000000" pitchFamily="2" charset="0"/>
                <a:cs typeface="Poppins" panose="00000500000000000000" pitchFamily="2" charset="0"/>
              </a:rPr>
              <a:t>full chamber</a:t>
            </a:r>
            <a:r>
              <a:rPr lang="en-US" dirty="0">
                <a:latin typeface="Poppins" panose="00000500000000000000" pitchFamily="2" charset="0"/>
                <a:cs typeface="Poppins" panose="00000500000000000000" pitchFamily="2" charset="0"/>
              </a:rPr>
              <a:t>). Leadership</a:t>
            </a:r>
            <a:br>
              <a:rPr lang="en-US" dirty="0">
                <a:latin typeface="Poppins" panose="00000500000000000000" pitchFamily="2" charset="0"/>
                <a:cs typeface="Poppins" panose="00000500000000000000" pitchFamily="2" charset="0"/>
              </a:rPr>
            </a:br>
            <a:r>
              <a:rPr lang="en-US" dirty="0">
                <a:latin typeface="Poppins" panose="00000500000000000000" pitchFamily="2" charset="0"/>
                <a:cs typeface="Poppins" panose="00000500000000000000" pitchFamily="2" charset="0"/>
              </a:rPr>
              <a:t>    decides when/ whether to vote. Not all will</a:t>
            </a:r>
            <a:br>
              <a:rPr lang="en-US" dirty="0">
                <a:latin typeface="Poppins" panose="00000500000000000000" pitchFamily="2" charset="0"/>
                <a:cs typeface="Poppins" panose="00000500000000000000" pitchFamily="2" charset="0"/>
              </a:rPr>
            </a:br>
            <a:r>
              <a:rPr lang="en-US" dirty="0">
                <a:latin typeface="Poppins" panose="00000500000000000000" pitchFamily="2" charset="0"/>
                <a:cs typeface="Poppins" panose="00000500000000000000" pitchFamily="2" charset="0"/>
              </a:rPr>
              <a:t>    be voted on </a:t>
            </a:r>
          </a:p>
          <a:p>
            <a:pPr marL="0" indent="0">
              <a:lnSpc>
                <a:spcPct val="100000"/>
              </a:lnSpc>
              <a:buNone/>
            </a:pPr>
            <a:r>
              <a:rPr lang="en-US" dirty="0">
                <a:solidFill>
                  <a:srgbClr val="C00000"/>
                </a:solidFill>
                <a:latin typeface="Poppins" panose="00000500000000000000" pitchFamily="2" charset="0"/>
                <a:cs typeface="Poppins" panose="00000500000000000000" pitchFamily="2" charset="0"/>
              </a:rPr>
              <a:t>7. </a:t>
            </a:r>
            <a:r>
              <a:rPr lang="en-US" dirty="0">
                <a:solidFill>
                  <a:schemeClr val="tx1"/>
                </a:solidFill>
                <a:latin typeface="Poppins" panose="00000500000000000000" pitchFamily="2" charset="0"/>
                <a:cs typeface="Poppins" panose="00000500000000000000" pitchFamily="2" charset="0"/>
              </a:rPr>
              <a:t>MORE amendments, including “strikers”</a:t>
            </a:r>
            <a:r>
              <a:rPr lang="en-US" dirty="0">
                <a:solidFill>
                  <a:srgbClr val="C00000"/>
                </a:solidFill>
                <a:latin typeface="Poppins" panose="00000500000000000000" pitchFamily="2" charset="0"/>
                <a:cs typeface="Poppins" panose="00000500000000000000" pitchFamily="2" charset="0"/>
              </a:rPr>
              <a:t> </a:t>
            </a:r>
          </a:p>
          <a:p>
            <a:pPr marL="0" indent="0">
              <a:lnSpc>
                <a:spcPct val="100000"/>
              </a:lnSpc>
              <a:buNone/>
            </a:pPr>
            <a:r>
              <a:rPr lang="en-US" dirty="0">
                <a:solidFill>
                  <a:srgbClr val="C00000"/>
                </a:solidFill>
                <a:latin typeface="Poppins" panose="00000500000000000000" pitchFamily="2" charset="0"/>
                <a:cs typeface="Poppins" panose="00000500000000000000" pitchFamily="2" charset="0"/>
              </a:rPr>
              <a:t>8. </a:t>
            </a:r>
            <a:r>
              <a:rPr lang="en-US" dirty="0">
                <a:latin typeface="Poppins" panose="00000500000000000000" pitchFamily="2" charset="0"/>
                <a:cs typeface="Poppins" panose="00000500000000000000" pitchFamily="2" charset="0"/>
              </a:rPr>
              <a:t>Passes to the other chamber! </a:t>
            </a:r>
            <a:br>
              <a:rPr lang="en-US" dirty="0">
                <a:latin typeface="Poppins" panose="00000500000000000000" pitchFamily="2" charset="0"/>
                <a:cs typeface="Poppins" panose="00000500000000000000" pitchFamily="2" charset="0"/>
              </a:rPr>
            </a:br>
            <a:r>
              <a:rPr lang="en-US" dirty="0">
                <a:latin typeface="Poppins" panose="00000500000000000000" pitchFamily="2" charset="0"/>
                <a:cs typeface="Poppins" panose="00000500000000000000" pitchFamily="2" charset="0"/>
              </a:rPr>
              <a:t>    Process repeats</a:t>
            </a:r>
            <a:br>
              <a:rPr lang="en-US" sz="4000" dirty="0"/>
            </a:br>
            <a:endParaRPr lang="en-US" sz="4000" dirty="0"/>
          </a:p>
          <a:p>
            <a:endParaRPr lang="en-US" sz="4000" dirty="0">
              <a:solidFill>
                <a:srgbClr val="C00000"/>
              </a:solidFill>
            </a:endParaRPr>
          </a:p>
          <a:p>
            <a:endParaRPr lang="en-US" sz="4000" dirty="0">
              <a:solidFill>
                <a:schemeClr val="tx1"/>
              </a:solidFill>
            </a:endParaRPr>
          </a:p>
        </p:txBody>
      </p:sp>
    </p:spTree>
    <p:extLst>
      <p:ext uri="{BB962C8B-B14F-4D97-AF65-F5344CB8AC3E}">
        <p14:creationId xmlns:p14="http://schemas.microsoft.com/office/powerpoint/2010/main" val="253121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CE4547-F887-E39C-7FDB-597F499ADE13}"/>
              </a:ext>
            </a:extLst>
          </p:cNvPr>
          <p:cNvPicPr>
            <a:picLocks noChangeAspect="1"/>
          </p:cNvPicPr>
          <p:nvPr/>
        </p:nvPicPr>
        <p:blipFill>
          <a:blip r:embed="rId3"/>
          <a:stretch>
            <a:fillRect/>
          </a:stretch>
        </p:blipFill>
        <p:spPr>
          <a:xfrm>
            <a:off x="472612" y="348441"/>
            <a:ext cx="10493908" cy="6161117"/>
          </a:xfrm>
          <a:prstGeom prst="rect">
            <a:avLst/>
          </a:prstGeom>
        </p:spPr>
      </p:pic>
    </p:spTree>
    <p:extLst>
      <p:ext uri="{BB962C8B-B14F-4D97-AF65-F5344CB8AC3E}">
        <p14:creationId xmlns:p14="http://schemas.microsoft.com/office/powerpoint/2010/main" val="4195182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8C04D-0438-048B-5962-1A55515A107D}"/>
              </a:ext>
            </a:extLst>
          </p:cNvPr>
          <p:cNvSpPr>
            <a:spLocks noGrp="1"/>
          </p:cNvSpPr>
          <p:nvPr>
            <p:ph type="title"/>
          </p:nvPr>
        </p:nvSpPr>
        <p:spPr>
          <a:xfrm>
            <a:off x="838200" y="768350"/>
            <a:ext cx="10515600" cy="930719"/>
          </a:xfrm>
        </p:spPr>
        <p:txBody>
          <a:bodyPr>
            <a:normAutofit/>
          </a:bodyPr>
          <a:lstStyle/>
          <a:p>
            <a:r>
              <a:rPr lang="en-US" sz="3600" b="1" dirty="0">
                <a:latin typeface="Poppins" panose="00000500000000000000" pitchFamily="2" charset="0"/>
                <a:cs typeface="Poppins" panose="00000500000000000000" pitchFamily="2" charset="0"/>
              </a:rPr>
              <a:t>Why advocate?</a:t>
            </a:r>
          </a:p>
        </p:txBody>
      </p:sp>
      <p:sp>
        <p:nvSpPr>
          <p:cNvPr id="3" name="Text Placeholder 2">
            <a:extLst>
              <a:ext uri="{FF2B5EF4-FFF2-40B4-BE49-F238E27FC236}">
                <a16:creationId xmlns:a16="http://schemas.microsoft.com/office/drawing/2014/main" id="{593DF641-62F7-BBDB-336D-122FDA5EC899}"/>
              </a:ext>
            </a:extLst>
          </p:cNvPr>
          <p:cNvSpPr>
            <a:spLocks noGrp="1"/>
          </p:cNvSpPr>
          <p:nvPr>
            <p:ph type="body" idx="1"/>
          </p:nvPr>
        </p:nvSpPr>
        <p:spPr>
          <a:xfrm>
            <a:off x="831850" y="1972639"/>
            <a:ext cx="10079305" cy="4117012"/>
          </a:xfrm>
        </p:spPr>
        <p:txBody>
          <a:bodyPr numCol="2" spcCol="274320">
            <a:normAutofit fontScale="92500"/>
          </a:bodyPr>
          <a:lstStyle/>
          <a:p>
            <a:pPr>
              <a:lnSpc>
                <a:spcPct val="110000"/>
              </a:lnSpc>
            </a:pPr>
            <a:r>
              <a:rPr lang="en-US" dirty="0">
                <a:solidFill>
                  <a:schemeClr val="tx1"/>
                </a:solidFill>
                <a:highlight>
                  <a:srgbClr val="C0C0C0"/>
                </a:highlight>
                <a:latin typeface="Poppins" panose="00000500000000000000" pitchFamily="2" charset="0"/>
                <a:cs typeface="Poppins" panose="00000500000000000000" pitchFamily="2" charset="0"/>
              </a:rPr>
              <a:t>So public policies &amp; budgets </a:t>
            </a:r>
            <a:br>
              <a:rPr lang="en-US" dirty="0">
                <a:solidFill>
                  <a:schemeClr val="tx1"/>
                </a:solidFill>
                <a:highlight>
                  <a:srgbClr val="C0C0C0"/>
                </a:highlight>
                <a:latin typeface="Poppins" panose="00000500000000000000" pitchFamily="2" charset="0"/>
                <a:cs typeface="Poppins" panose="00000500000000000000" pitchFamily="2" charset="0"/>
              </a:rPr>
            </a:br>
            <a:r>
              <a:rPr lang="en-US" dirty="0">
                <a:solidFill>
                  <a:schemeClr val="tx1"/>
                </a:solidFill>
                <a:highlight>
                  <a:srgbClr val="C0C0C0"/>
                </a:highlight>
                <a:latin typeface="Poppins" panose="00000500000000000000" pitchFamily="2" charset="0"/>
                <a:cs typeface="Poppins" panose="00000500000000000000" pitchFamily="2" charset="0"/>
              </a:rPr>
              <a:t>are responsive to the people </a:t>
            </a:r>
            <a:br>
              <a:rPr lang="en-US" dirty="0">
                <a:solidFill>
                  <a:schemeClr val="tx1"/>
                </a:solidFill>
                <a:highlight>
                  <a:srgbClr val="C0C0C0"/>
                </a:highlight>
                <a:latin typeface="Poppins" panose="00000500000000000000" pitchFamily="2" charset="0"/>
                <a:cs typeface="Poppins" panose="00000500000000000000" pitchFamily="2" charset="0"/>
              </a:rPr>
            </a:br>
            <a:r>
              <a:rPr lang="en-US" dirty="0">
                <a:solidFill>
                  <a:schemeClr val="tx1"/>
                </a:solidFill>
                <a:highlight>
                  <a:srgbClr val="C0C0C0"/>
                </a:highlight>
                <a:latin typeface="Poppins" panose="00000500000000000000" pitchFamily="2" charset="0"/>
                <a:cs typeface="Poppins" panose="00000500000000000000" pitchFamily="2" charset="0"/>
              </a:rPr>
              <a:t>they support</a:t>
            </a:r>
          </a:p>
          <a:p>
            <a:pPr>
              <a:lnSpc>
                <a:spcPct val="110000"/>
              </a:lnSpc>
            </a:pPr>
            <a:r>
              <a:rPr lang="en-US" dirty="0">
                <a:solidFill>
                  <a:schemeClr val="tx1"/>
                </a:solidFill>
                <a:latin typeface="Poppins" panose="00000500000000000000" pitchFamily="2" charset="0"/>
                <a:cs typeface="Poppins" panose="00000500000000000000" pitchFamily="2" charset="0"/>
              </a:rPr>
              <a:t>Also, because  ….</a:t>
            </a:r>
          </a:p>
          <a:p>
            <a:pPr marL="342900" indent="-342900">
              <a:lnSpc>
                <a:spcPct val="110000"/>
              </a:lnSpc>
              <a:buFont typeface="Arial" panose="020B0604020202020204" pitchFamily="34" charset="0"/>
              <a:buChar char="•"/>
            </a:pPr>
            <a:r>
              <a:rPr lang="en-US" dirty="0">
                <a:solidFill>
                  <a:schemeClr val="tx1"/>
                </a:solidFill>
                <a:latin typeface="Poppins" panose="00000500000000000000" pitchFamily="2" charset="0"/>
                <a:cs typeface="Poppins" panose="00000500000000000000" pitchFamily="2" charset="0"/>
              </a:rPr>
              <a:t>Legislators are not experts on all things – but they VOTE on all things. They rely on constituents and advocates they trust to educate them</a:t>
            </a:r>
          </a:p>
          <a:p>
            <a:pPr marL="342900" indent="-342900">
              <a:lnSpc>
                <a:spcPct val="110000"/>
              </a:lnSpc>
              <a:buFont typeface="Arial" panose="020B0604020202020204" pitchFamily="34" charset="0"/>
              <a:buChar char="•"/>
            </a:pPr>
            <a:r>
              <a:rPr lang="en-US" dirty="0">
                <a:solidFill>
                  <a:schemeClr val="tx1"/>
                </a:solidFill>
                <a:latin typeface="Poppins" panose="00000500000000000000" pitchFamily="2" charset="0"/>
                <a:cs typeface="Poppins" panose="00000500000000000000" pitchFamily="2" charset="0"/>
              </a:rPr>
              <a:t>We have a representative democracy. We elect people to vote on our behalf. Elected leaders don’t know what we want/need if we don’t tell them</a:t>
            </a:r>
          </a:p>
          <a:p>
            <a:pPr marL="342900" indent="-342900">
              <a:lnSpc>
                <a:spcPct val="110000"/>
              </a:lnSpc>
              <a:buFont typeface="Arial" panose="020B0604020202020204" pitchFamily="34" charset="0"/>
              <a:buChar char="•"/>
            </a:pPr>
            <a:r>
              <a:rPr lang="en-US" dirty="0">
                <a:solidFill>
                  <a:schemeClr val="tx1"/>
                </a:solidFill>
                <a:latin typeface="Poppins" panose="00000500000000000000" pitchFamily="2" charset="0"/>
                <a:cs typeface="Poppins" panose="00000500000000000000" pitchFamily="2" charset="0"/>
              </a:rPr>
              <a:t>Continuous improvement. Advocates let government know what is working (or not)</a:t>
            </a:r>
          </a:p>
          <a:p>
            <a:pPr>
              <a:lnSpc>
                <a:spcPct val="110000"/>
              </a:lnSpc>
            </a:pPr>
            <a:endParaRPr lang="en-US"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6668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6E11-6582-2510-B18E-6843EB98092D}"/>
              </a:ext>
            </a:extLst>
          </p:cNvPr>
          <p:cNvSpPr>
            <a:spLocks noGrp="1"/>
          </p:cNvSpPr>
          <p:nvPr>
            <p:ph type="title"/>
          </p:nvPr>
        </p:nvSpPr>
        <p:spPr/>
        <p:txBody>
          <a:bodyPr>
            <a:normAutofit/>
          </a:bodyPr>
          <a:lstStyle/>
          <a:p>
            <a:r>
              <a:rPr lang="en-US" sz="3600" b="1" dirty="0">
                <a:latin typeface="Poppins" panose="00000500000000000000" pitchFamily="2" charset="0"/>
                <a:cs typeface="Poppins" panose="00000500000000000000" pitchFamily="2" charset="0"/>
              </a:rPr>
              <a:t>2 times/ways to advocate</a:t>
            </a:r>
          </a:p>
        </p:txBody>
      </p:sp>
      <p:sp>
        <p:nvSpPr>
          <p:cNvPr id="3" name="Text Placeholder 2">
            <a:extLst>
              <a:ext uri="{FF2B5EF4-FFF2-40B4-BE49-F238E27FC236}">
                <a16:creationId xmlns:a16="http://schemas.microsoft.com/office/drawing/2014/main" id="{4B083A63-898E-2C0A-2E59-6EF7DFD4D4B0}"/>
              </a:ext>
            </a:extLst>
          </p:cNvPr>
          <p:cNvSpPr>
            <a:spLocks noGrp="1"/>
          </p:cNvSpPr>
          <p:nvPr>
            <p:ph type="body" idx="1"/>
          </p:nvPr>
        </p:nvSpPr>
        <p:spPr>
          <a:xfrm>
            <a:off x="839788" y="1681162"/>
            <a:ext cx="5157787" cy="928473"/>
          </a:xfrm>
        </p:spPr>
        <p:txBody>
          <a:bodyPr>
            <a:noAutofit/>
          </a:bodyPr>
          <a:lstStyle/>
          <a:p>
            <a:pPr>
              <a:lnSpc>
                <a:spcPct val="110000"/>
              </a:lnSpc>
            </a:pPr>
            <a:r>
              <a:rPr lang="en-US" sz="2800" dirty="0">
                <a:latin typeface="Poppins" panose="00000500000000000000" pitchFamily="2" charset="0"/>
                <a:cs typeface="Poppins" panose="00000500000000000000" pitchFamily="2" charset="0"/>
              </a:rPr>
              <a:t>To committee</a:t>
            </a:r>
            <a:br>
              <a:rPr lang="en-US" sz="2800" dirty="0">
                <a:latin typeface="Poppins" panose="00000500000000000000" pitchFamily="2" charset="0"/>
                <a:cs typeface="Poppins" panose="00000500000000000000" pitchFamily="2" charset="0"/>
              </a:rPr>
            </a:br>
            <a:r>
              <a:rPr lang="en-US" sz="2800" dirty="0">
                <a:latin typeface="Poppins" panose="00000500000000000000" pitchFamily="2" charset="0"/>
                <a:cs typeface="Poppins" panose="00000500000000000000" pitchFamily="2" charset="0"/>
              </a:rPr>
              <a:t>considering the bill</a:t>
            </a:r>
          </a:p>
        </p:txBody>
      </p:sp>
      <p:sp>
        <p:nvSpPr>
          <p:cNvPr id="4" name="Content Placeholder 3">
            <a:extLst>
              <a:ext uri="{FF2B5EF4-FFF2-40B4-BE49-F238E27FC236}">
                <a16:creationId xmlns:a16="http://schemas.microsoft.com/office/drawing/2014/main" id="{45EC7599-AE28-FA27-2529-2A53E30BA48D}"/>
              </a:ext>
            </a:extLst>
          </p:cNvPr>
          <p:cNvSpPr>
            <a:spLocks noGrp="1"/>
          </p:cNvSpPr>
          <p:nvPr>
            <p:ph sz="half" idx="2"/>
          </p:nvPr>
        </p:nvSpPr>
        <p:spPr>
          <a:xfrm>
            <a:off x="839788" y="2712377"/>
            <a:ext cx="4348661" cy="3477285"/>
          </a:xfrm>
        </p:spPr>
        <p:txBody>
          <a:bodyPr>
            <a:normAutofit/>
          </a:bodyPr>
          <a:lstStyle/>
          <a:p>
            <a:pPr marL="0" indent="0">
              <a:lnSpc>
                <a:spcPct val="100000"/>
              </a:lnSpc>
              <a:buNone/>
            </a:pPr>
            <a:r>
              <a:rPr lang="en-US" sz="1800" dirty="0">
                <a:latin typeface="Poppins" panose="00000500000000000000" pitchFamily="2" charset="0"/>
                <a:cs typeface="Poppins" panose="00000500000000000000" pitchFamily="2" charset="0"/>
              </a:rPr>
              <a:t>They are weighing </a:t>
            </a:r>
          </a:p>
          <a:p>
            <a:pPr marL="0" indent="0">
              <a:lnSpc>
                <a:spcPct val="100000"/>
              </a:lnSpc>
              <a:buNone/>
            </a:pPr>
            <a:r>
              <a:rPr lang="en-US" sz="1800" dirty="0">
                <a:latin typeface="Poppins" panose="00000500000000000000" pitchFamily="2" charset="0"/>
                <a:cs typeface="Poppins" panose="00000500000000000000" pitchFamily="2" charset="0"/>
              </a:rPr>
              <a:t>1 – Should I recommend this bill to my colleagues?</a:t>
            </a:r>
          </a:p>
          <a:p>
            <a:pPr marL="0" indent="0">
              <a:lnSpc>
                <a:spcPct val="100000"/>
              </a:lnSpc>
              <a:buNone/>
            </a:pPr>
            <a:r>
              <a:rPr lang="en-US" sz="1800" dirty="0">
                <a:latin typeface="Poppins" panose="00000500000000000000" pitchFamily="2" charset="0"/>
                <a:cs typeface="Poppins" panose="00000500000000000000" pitchFamily="2" charset="0"/>
              </a:rPr>
              <a:t>2 – Is it OK as is, or should we make changes?</a:t>
            </a:r>
          </a:p>
          <a:p>
            <a:pPr marL="0" indent="0">
              <a:lnSpc>
                <a:spcPct val="100000"/>
              </a:lnSpc>
              <a:buNone/>
            </a:pPr>
            <a:r>
              <a:rPr lang="en-US" sz="1800" dirty="0">
                <a:latin typeface="Poppins" panose="00000500000000000000" pitchFamily="2" charset="0"/>
                <a:cs typeface="Poppins" panose="00000500000000000000" pitchFamily="2" charset="0"/>
              </a:rPr>
              <a:t>Advocates need to say what they like and do not about the bill. Advocates also update each other on changes</a:t>
            </a:r>
          </a:p>
        </p:txBody>
      </p:sp>
      <p:sp>
        <p:nvSpPr>
          <p:cNvPr id="5" name="Text Placeholder 4">
            <a:extLst>
              <a:ext uri="{FF2B5EF4-FFF2-40B4-BE49-F238E27FC236}">
                <a16:creationId xmlns:a16="http://schemas.microsoft.com/office/drawing/2014/main" id="{597ECA03-753C-225D-E0B1-5B600107C7C5}"/>
              </a:ext>
            </a:extLst>
          </p:cNvPr>
          <p:cNvSpPr>
            <a:spLocks noGrp="1"/>
          </p:cNvSpPr>
          <p:nvPr>
            <p:ph type="body" sz="quarter" idx="3"/>
          </p:nvPr>
        </p:nvSpPr>
        <p:spPr>
          <a:xfrm>
            <a:off x="6172200" y="1681162"/>
            <a:ext cx="5183188" cy="825731"/>
          </a:xfrm>
        </p:spPr>
        <p:txBody>
          <a:bodyPr>
            <a:noAutofit/>
          </a:bodyPr>
          <a:lstStyle/>
          <a:p>
            <a:pPr>
              <a:lnSpc>
                <a:spcPct val="110000"/>
              </a:lnSpc>
            </a:pPr>
            <a:r>
              <a:rPr lang="en-US" sz="2800" dirty="0">
                <a:latin typeface="Poppins" panose="00000500000000000000" pitchFamily="2" charset="0"/>
                <a:cs typeface="Poppins" panose="00000500000000000000" pitchFamily="2" charset="0"/>
              </a:rPr>
              <a:t>To YOUR elected </a:t>
            </a:r>
            <a:br>
              <a:rPr lang="en-US" sz="2800" dirty="0">
                <a:latin typeface="Poppins" panose="00000500000000000000" pitchFamily="2" charset="0"/>
                <a:cs typeface="Poppins" panose="00000500000000000000" pitchFamily="2" charset="0"/>
              </a:rPr>
            </a:br>
            <a:r>
              <a:rPr lang="en-US" sz="2800" dirty="0">
                <a:latin typeface="Poppins" panose="00000500000000000000" pitchFamily="2" charset="0"/>
                <a:cs typeface="Poppins" panose="00000500000000000000" pitchFamily="2" charset="0"/>
              </a:rPr>
              <a:t>representatives</a:t>
            </a:r>
          </a:p>
        </p:txBody>
      </p:sp>
      <p:sp>
        <p:nvSpPr>
          <p:cNvPr id="6" name="Content Placeholder 5">
            <a:extLst>
              <a:ext uri="{FF2B5EF4-FFF2-40B4-BE49-F238E27FC236}">
                <a16:creationId xmlns:a16="http://schemas.microsoft.com/office/drawing/2014/main" id="{2CDF488F-BA70-7065-7FB1-9C8AF81BF287}"/>
              </a:ext>
            </a:extLst>
          </p:cNvPr>
          <p:cNvSpPr>
            <a:spLocks noGrp="1"/>
          </p:cNvSpPr>
          <p:nvPr>
            <p:ph sz="quarter" idx="4"/>
          </p:nvPr>
        </p:nvSpPr>
        <p:spPr>
          <a:xfrm>
            <a:off x="6172200" y="2712377"/>
            <a:ext cx="4101957" cy="3477286"/>
          </a:xfrm>
        </p:spPr>
        <p:txBody>
          <a:bodyPr>
            <a:normAutofit/>
          </a:bodyPr>
          <a:lstStyle/>
          <a:p>
            <a:pPr marL="0" indent="0">
              <a:lnSpc>
                <a:spcPct val="100000"/>
              </a:lnSpc>
              <a:buNone/>
            </a:pPr>
            <a:r>
              <a:rPr lang="en-US" sz="1800" dirty="0">
                <a:latin typeface="Poppins" panose="00000500000000000000" pitchFamily="2" charset="0"/>
                <a:cs typeface="Poppins" panose="00000500000000000000" pitchFamily="2" charset="0"/>
              </a:rPr>
              <a:t>They are weighing</a:t>
            </a:r>
          </a:p>
          <a:p>
            <a:pPr marL="0" indent="0">
              <a:lnSpc>
                <a:spcPct val="100000"/>
              </a:lnSpc>
              <a:buNone/>
            </a:pPr>
            <a:r>
              <a:rPr lang="en-US" sz="1800" dirty="0">
                <a:latin typeface="Poppins" panose="00000500000000000000" pitchFamily="2" charset="0"/>
                <a:cs typeface="Poppins" panose="00000500000000000000" pitchFamily="2" charset="0"/>
              </a:rPr>
              <a:t>1 – How will this affect my constituents</a:t>
            </a:r>
          </a:p>
          <a:p>
            <a:pPr marL="0" indent="0">
              <a:lnSpc>
                <a:spcPct val="100000"/>
              </a:lnSpc>
              <a:buNone/>
            </a:pPr>
            <a:r>
              <a:rPr lang="en-US" sz="1800" dirty="0">
                <a:latin typeface="Poppins" panose="00000500000000000000" pitchFamily="2" charset="0"/>
                <a:cs typeface="Poppins" panose="00000500000000000000" pitchFamily="2" charset="0"/>
              </a:rPr>
              <a:t>2 – How will this affect the budget?</a:t>
            </a:r>
          </a:p>
          <a:p>
            <a:pPr marL="0" indent="0">
              <a:lnSpc>
                <a:spcPct val="100000"/>
              </a:lnSpc>
              <a:buNone/>
            </a:pPr>
            <a:r>
              <a:rPr lang="en-US" sz="1800" dirty="0">
                <a:latin typeface="Poppins" panose="00000500000000000000" pitchFamily="2" charset="0"/>
                <a:cs typeface="Poppins" panose="00000500000000000000" pitchFamily="2" charset="0"/>
              </a:rPr>
              <a:t>In addition to voting on a bill, they can speak to the bill in caucus. They can let leadership know it is a priority (or not)</a:t>
            </a:r>
          </a:p>
        </p:txBody>
      </p:sp>
    </p:spTree>
    <p:extLst>
      <p:ext uri="{BB962C8B-B14F-4D97-AF65-F5344CB8AC3E}">
        <p14:creationId xmlns:p14="http://schemas.microsoft.com/office/powerpoint/2010/main" val="361419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340C57-AAB5-179D-8D9B-717A2BA97224}"/>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439AA43E-307B-2FC0-FDAC-0A2730BE6CBE}"/>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CAE22F34-2ACF-A8F4-E929-5141AE46E6D6}"/>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E81473C2-6281-F6E7-9941-9F7BF48F8D35}"/>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98492D4B-8263-AB46-1095-33AEA82FC568}"/>
              </a:ext>
            </a:extLst>
          </p:cNvPr>
          <p:cNvPicPr>
            <a:picLocks noChangeAspect="1"/>
          </p:cNvPicPr>
          <p:nvPr/>
        </p:nvPicPr>
        <p:blipFill>
          <a:blip r:embed="rId2"/>
          <a:stretch>
            <a:fillRect/>
          </a:stretch>
        </p:blipFill>
        <p:spPr>
          <a:xfrm>
            <a:off x="123518" y="590404"/>
            <a:ext cx="11944964" cy="5677192"/>
          </a:xfrm>
          <a:prstGeom prst="rect">
            <a:avLst/>
          </a:prstGeom>
        </p:spPr>
      </p:pic>
      <p:sp>
        <p:nvSpPr>
          <p:cNvPr id="9" name="TextBox 8">
            <a:extLst>
              <a:ext uri="{FF2B5EF4-FFF2-40B4-BE49-F238E27FC236}">
                <a16:creationId xmlns:a16="http://schemas.microsoft.com/office/drawing/2014/main" id="{CA55A24D-8212-FF00-0557-12F690AC5199}"/>
              </a:ext>
            </a:extLst>
          </p:cNvPr>
          <p:cNvSpPr txBox="1"/>
          <p:nvPr/>
        </p:nvSpPr>
        <p:spPr>
          <a:xfrm>
            <a:off x="4736386" y="169701"/>
            <a:ext cx="3750068" cy="369332"/>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https://leg.wa.gov</a:t>
            </a:r>
          </a:p>
        </p:txBody>
      </p:sp>
    </p:spTree>
    <p:extLst>
      <p:ext uri="{BB962C8B-B14F-4D97-AF65-F5344CB8AC3E}">
        <p14:creationId xmlns:p14="http://schemas.microsoft.com/office/powerpoint/2010/main" val="4273339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AE05E5-C5A3-F62E-1004-2C8336E566AE}"/>
              </a:ext>
            </a:extLst>
          </p:cNvPr>
          <p:cNvPicPr>
            <a:picLocks noChangeAspect="1"/>
          </p:cNvPicPr>
          <p:nvPr/>
        </p:nvPicPr>
        <p:blipFill>
          <a:blip r:embed="rId2"/>
          <a:stretch>
            <a:fillRect/>
          </a:stretch>
        </p:blipFill>
        <p:spPr>
          <a:xfrm>
            <a:off x="113292" y="113016"/>
            <a:ext cx="11308313" cy="6267596"/>
          </a:xfrm>
          <a:prstGeom prst="rect">
            <a:avLst/>
          </a:prstGeom>
        </p:spPr>
      </p:pic>
      <p:pic>
        <p:nvPicPr>
          <p:cNvPr id="5" name="Picture 4">
            <a:extLst>
              <a:ext uri="{FF2B5EF4-FFF2-40B4-BE49-F238E27FC236}">
                <a16:creationId xmlns:a16="http://schemas.microsoft.com/office/drawing/2014/main" id="{20664681-ACA2-003B-C771-A53420E6CCC1}"/>
              </a:ext>
            </a:extLst>
          </p:cNvPr>
          <p:cNvPicPr>
            <a:picLocks noChangeAspect="1"/>
          </p:cNvPicPr>
          <p:nvPr/>
        </p:nvPicPr>
        <p:blipFill>
          <a:blip r:embed="rId3"/>
          <a:stretch>
            <a:fillRect/>
          </a:stretch>
        </p:blipFill>
        <p:spPr>
          <a:xfrm>
            <a:off x="6369977" y="2840754"/>
            <a:ext cx="5400507" cy="16340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817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able&#10;&#10;Description automatically generated with medium confidence">
            <a:extLst>
              <a:ext uri="{FF2B5EF4-FFF2-40B4-BE49-F238E27FC236}">
                <a16:creationId xmlns:a16="http://schemas.microsoft.com/office/drawing/2014/main" id="{FB4B7D66-E582-0C42-E67E-6427435E4AA1}"/>
              </a:ext>
            </a:extLst>
          </p:cNvPr>
          <p:cNvPicPr>
            <a:picLocks noChangeAspect="1"/>
          </p:cNvPicPr>
          <p:nvPr/>
        </p:nvPicPr>
        <p:blipFill rotWithShape="1">
          <a:blip r:embed="rId3"/>
          <a:srcRect r="9316" b="-1"/>
          <a:stretch/>
        </p:blipFill>
        <p:spPr>
          <a:xfrm>
            <a:off x="20" y="1282"/>
            <a:ext cx="12191980" cy="6856718"/>
          </a:xfrm>
          <a:prstGeom prst="rect">
            <a:avLst/>
          </a:prstGeom>
        </p:spPr>
      </p:pic>
    </p:spTree>
    <p:extLst>
      <p:ext uri="{BB962C8B-B14F-4D97-AF65-F5344CB8AC3E}">
        <p14:creationId xmlns:p14="http://schemas.microsoft.com/office/powerpoint/2010/main" val="407522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D10D25-87E7-1DBC-8199-E61CA628BA96}"/>
              </a:ext>
            </a:extLst>
          </p:cNvPr>
          <p:cNvPicPr>
            <a:picLocks noChangeAspect="1"/>
          </p:cNvPicPr>
          <p:nvPr/>
        </p:nvPicPr>
        <p:blipFill>
          <a:blip r:embed="rId2"/>
          <a:stretch>
            <a:fillRect/>
          </a:stretch>
        </p:blipFill>
        <p:spPr>
          <a:xfrm>
            <a:off x="94941" y="606280"/>
            <a:ext cx="12002117" cy="5645440"/>
          </a:xfrm>
          <a:prstGeom prst="rect">
            <a:avLst/>
          </a:prstGeom>
        </p:spPr>
      </p:pic>
      <p:sp>
        <p:nvSpPr>
          <p:cNvPr id="8" name="TextBox 7">
            <a:extLst>
              <a:ext uri="{FF2B5EF4-FFF2-40B4-BE49-F238E27FC236}">
                <a16:creationId xmlns:a16="http://schemas.microsoft.com/office/drawing/2014/main" id="{F9B4AAEA-6314-02E6-CEF8-A52F1C7F3558}"/>
              </a:ext>
            </a:extLst>
          </p:cNvPr>
          <p:cNvSpPr txBox="1"/>
          <p:nvPr/>
        </p:nvSpPr>
        <p:spPr>
          <a:xfrm>
            <a:off x="2363058" y="133564"/>
            <a:ext cx="6277510" cy="369332"/>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https://app.leg.wa.gov/DistrictFinder/</a:t>
            </a:r>
          </a:p>
        </p:txBody>
      </p:sp>
    </p:spTree>
    <p:extLst>
      <p:ext uri="{BB962C8B-B14F-4D97-AF65-F5344CB8AC3E}">
        <p14:creationId xmlns:p14="http://schemas.microsoft.com/office/powerpoint/2010/main" val="365287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erson and person smiling&#10;&#10;Description automatically generated with medium confidence">
            <a:extLst>
              <a:ext uri="{FF2B5EF4-FFF2-40B4-BE49-F238E27FC236}">
                <a16:creationId xmlns:a16="http://schemas.microsoft.com/office/drawing/2014/main" id="{A9E208E9-951C-E50C-2DF2-7E978F875F5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118" r="3118"/>
          <a:stretch/>
        </p:blipFill>
        <p:spPr>
          <a:xfrm>
            <a:off x="3312159" y="-597530"/>
            <a:ext cx="10512163" cy="745553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D51634-CF44-997B-2557-F5BAB65FF62B}"/>
              </a:ext>
            </a:extLst>
          </p:cNvPr>
          <p:cNvSpPr>
            <a:spLocks noGrp="1"/>
          </p:cNvSpPr>
          <p:nvPr>
            <p:ph type="title"/>
          </p:nvPr>
        </p:nvSpPr>
        <p:spPr>
          <a:xfrm>
            <a:off x="563880" y="437519"/>
            <a:ext cx="3822189" cy="1376041"/>
          </a:xfrm>
        </p:spPr>
        <p:txBody>
          <a:bodyPr vert="horz" lIns="91440" tIns="45720" rIns="91440" bIns="45720" rtlCol="0" anchor="ctr">
            <a:normAutofit/>
          </a:bodyPr>
          <a:lstStyle/>
          <a:p>
            <a:r>
              <a:rPr lang="en-US" sz="4000" dirty="0">
                <a:latin typeface="Poppins SemiBold" panose="00000700000000000000" pitchFamily="2" charset="0"/>
                <a:cs typeface="Poppins SemiBold" panose="00000700000000000000" pitchFamily="2" charset="0"/>
              </a:rPr>
              <a:t>Who we are …</a:t>
            </a:r>
          </a:p>
        </p:txBody>
      </p:sp>
      <p:sp>
        <p:nvSpPr>
          <p:cNvPr id="4" name="Text Placeholder 3">
            <a:extLst>
              <a:ext uri="{FF2B5EF4-FFF2-40B4-BE49-F238E27FC236}">
                <a16:creationId xmlns:a16="http://schemas.microsoft.com/office/drawing/2014/main" id="{BDD7F473-5B68-7AF7-3DC2-ED7F36DE0A30}"/>
              </a:ext>
            </a:extLst>
          </p:cNvPr>
          <p:cNvSpPr>
            <a:spLocks noGrp="1"/>
          </p:cNvSpPr>
          <p:nvPr>
            <p:ph type="body" sz="half" idx="2"/>
          </p:nvPr>
        </p:nvSpPr>
        <p:spPr>
          <a:xfrm>
            <a:off x="657329" y="1605280"/>
            <a:ext cx="4781445" cy="4948555"/>
          </a:xfrm>
        </p:spPr>
        <p:txBody>
          <a:bodyPr vert="horz" lIns="91440" tIns="45720" rIns="91440" bIns="45720" rtlCol="0">
            <a:normAutofit/>
          </a:bodyPr>
          <a:lstStyle/>
          <a:p>
            <a:pPr>
              <a:lnSpc>
                <a:spcPct val="117000"/>
              </a:lnSpc>
            </a:pPr>
            <a:r>
              <a:rPr lang="en-US" sz="1400" dirty="0">
                <a:latin typeface="Poppins" panose="00000500000000000000" pitchFamily="2" charset="0"/>
                <a:cs typeface="Poppins" panose="00000500000000000000" pitchFamily="2" charset="0"/>
              </a:rPr>
              <a:t>The Arc of King County promotes and protects </a:t>
            </a:r>
            <a:br>
              <a:rPr lang="en-US" sz="1400" dirty="0">
                <a:latin typeface="Poppins" panose="00000500000000000000" pitchFamily="2" charset="0"/>
                <a:cs typeface="Poppins" panose="00000500000000000000" pitchFamily="2" charset="0"/>
              </a:rPr>
            </a:br>
            <a:r>
              <a:rPr lang="en-US" sz="1400" dirty="0">
                <a:latin typeface="Poppins" panose="00000500000000000000" pitchFamily="2" charset="0"/>
                <a:cs typeface="Poppins" panose="00000500000000000000" pitchFamily="2" charset="0"/>
              </a:rPr>
              <a:t>the rights of people with intellectual and developmental disabilities (IDD) so we can all live, learn, work and play in the community.</a:t>
            </a:r>
          </a:p>
          <a:p>
            <a:pPr>
              <a:lnSpc>
                <a:spcPct val="117000"/>
              </a:lnSpc>
            </a:pPr>
            <a:r>
              <a:rPr lang="en-US" sz="1400" dirty="0">
                <a:latin typeface="Poppins" panose="00000500000000000000" pitchFamily="2" charset="0"/>
                <a:cs typeface="Poppins" panose="00000500000000000000" pitchFamily="2" charset="0"/>
              </a:rPr>
              <a:t>We believe everyone should be able </a:t>
            </a:r>
            <a:br>
              <a:rPr lang="en-US" sz="1400" dirty="0">
                <a:latin typeface="Poppins" panose="00000500000000000000" pitchFamily="2" charset="0"/>
                <a:cs typeface="Poppins" panose="00000500000000000000" pitchFamily="2" charset="0"/>
              </a:rPr>
            </a:br>
            <a:r>
              <a:rPr lang="en-US" sz="1400" dirty="0">
                <a:latin typeface="Poppins" panose="00000500000000000000" pitchFamily="2" charset="0"/>
                <a:cs typeface="Poppins" panose="00000500000000000000" pitchFamily="2" charset="0"/>
              </a:rPr>
              <a:t>to live the life they choose.</a:t>
            </a:r>
          </a:p>
          <a:p>
            <a:pPr>
              <a:lnSpc>
                <a:spcPct val="117000"/>
              </a:lnSpc>
            </a:pPr>
            <a:r>
              <a:rPr lang="en-US" sz="1400" dirty="0">
                <a:latin typeface="Poppins" panose="00000500000000000000" pitchFamily="2" charset="0"/>
                <a:cs typeface="Poppins" panose="00000500000000000000" pitchFamily="2" charset="0"/>
              </a:rPr>
              <a:t>We offer information and family support, </a:t>
            </a:r>
            <a:br>
              <a:rPr lang="en-US" sz="1400" dirty="0">
                <a:latin typeface="Poppins" panose="00000500000000000000" pitchFamily="2" charset="0"/>
                <a:cs typeface="Poppins" panose="00000500000000000000" pitchFamily="2" charset="0"/>
              </a:rPr>
            </a:br>
            <a:r>
              <a:rPr lang="en-US" sz="1400" dirty="0">
                <a:latin typeface="Poppins" panose="00000500000000000000" pitchFamily="2" charset="0"/>
                <a:cs typeface="Poppins" panose="00000500000000000000" pitchFamily="2" charset="0"/>
              </a:rPr>
              <a:t>systems navigation, education &amp; civic engagement support. We also run a supported living program for adults with IDD.</a:t>
            </a:r>
          </a:p>
          <a:p>
            <a:pPr>
              <a:lnSpc>
                <a:spcPct val="117000"/>
              </a:lnSpc>
            </a:pPr>
            <a:r>
              <a:rPr lang="en-US" sz="1400" dirty="0">
                <a:latin typeface="Poppins" panose="00000500000000000000" pitchFamily="2" charset="0"/>
                <a:cs typeface="Poppins" panose="00000500000000000000" pitchFamily="2" charset="0"/>
              </a:rPr>
              <a:t>We help on any topic. The most common </a:t>
            </a:r>
            <a:br>
              <a:rPr lang="en-US" sz="1400" dirty="0">
                <a:latin typeface="Poppins" panose="00000500000000000000" pitchFamily="2" charset="0"/>
                <a:cs typeface="Poppins" panose="00000500000000000000" pitchFamily="2" charset="0"/>
              </a:rPr>
            </a:br>
            <a:r>
              <a:rPr lang="en-US" sz="1400" dirty="0">
                <a:latin typeface="Poppins" panose="00000500000000000000" pitchFamily="2" charset="0"/>
                <a:cs typeface="Poppins" panose="00000500000000000000" pitchFamily="2" charset="0"/>
              </a:rPr>
              <a:t>are special education, housing, Medicaid </a:t>
            </a:r>
            <a:br>
              <a:rPr lang="en-US" sz="1400" dirty="0">
                <a:latin typeface="Poppins" panose="00000500000000000000" pitchFamily="2" charset="0"/>
                <a:cs typeface="Poppins" panose="00000500000000000000" pitchFamily="2" charset="0"/>
              </a:rPr>
            </a:br>
            <a:r>
              <a:rPr lang="en-US" sz="1400" dirty="0">
                <a:latin typeface="Poppins" panose="00000500000000000000" pitchFamily="2" charset="0"/>
                <a:cs typeface="Poppins" panose="00000500000000000000" pitchFamily="2" charset="0"/>
              </a:rPr>
              <a:t>long-term supports, and social security.</a:t>
            </a:r>
          </a:p>
          <a:p>
            <a:pPr>
              <a:lnSpc>
                <a:spcPct val="117000"/>
              </a:lnSpc>
            </a:pPr>
            <a:r>
              <a:rPr lang="en-US" sz="1400" dirty="0">
                <a:latin typeface="Poppins" panose="00000500000000000000" pitchFamily="2" charset="0"/>
                <a:cs typeface="Poppins" panose="00000500000000000000" pitchFamily="2" charset="0"/>
                <a:hlinkClick r:id="rId3"/>
              </a:rPr>
              <a:t>https://arcofkingcounty.org/</a:t>
            </a:r>
            <a:endParaRPr lang="en-US" sz="1400" dirty="0">
              <a:latin typeface="Poppins" panose="00000500000000000000" pitchFamily="2" charset="0"/>
              <a:cs typeface="Poppins" panose="00000500000000000000" pitchFamily="2" charset="0"/>
            </a:endParaRPr>
          </a:p>
        </p:txBody>
      </p:sp>
      <p:pic>
        <p:nvPicPr>
          <p:cNvPr id="7" name="Picture 6">
            <a:extLst>
              <a:ext uri="{FF2B5EF4-FFF2-40B4-BE49-F238E27FC236}">
                <a16:creationId xmlns:a16="http://schemas.microsoft.com/office/drawing/2014/main" id="{505C827F-1902-578E-5B73-825CB43548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2147" y="5614939"/>
            <a:ext cx="1536584" cy="1090974"/>
          </a:xfrm>
          <a:prstGeom prst="rect">
            <a:avLst/>
          </a:prstGeom>
        </p:spPr>
      </p:pic>
    </p:spTree>
    <p:extLst>
      <p:ext uri="{BB962C8B-B14F-4D97-AF65-F5344CB8AC3E}">
        <p14:creationId xmlns:p14="http://schemas.microsoft.com/office/powerpoint/2010/main" val="812974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85DC-7454-B7E2-20F9-A67B674F2DA4}"/>
              </a:ext>
            </a:extLst>
          </p:cNvPr>
          <p:cNvSpPr>
            <a:spLocks noGrp="1"/>
          </p:cNvSpPr>
          <p:nvPr>
            <p:ph type="title"/>
          </p:nvPr>
        </p:nvSpPr>
        <p:spPr/>
        <p:txBody>
          <a:bodyPr>
            <a:normAutofit/>
          </a:bodyPr>
          <a:lstStyle/>
          <a:p>
            <a:r>
              <a:rPr lang="en-US" sz="3600" b="1" dirty="0">
                <a:latin typeface="Poppins" panose="00000500000000000000" pitchFamily="2" charset="0"/>
                <a:cs typeface="Poppins" panose="00000500000000000000" pitchFamily="2" charset="0"/>
              </a:rPr>
              <a:t>Advocacy @ The Arc of King County</a:t>
            </a:r>
          </a:p>
        </p:txBody>
      </p:sp>
      <p:sp>
        <p:nvSpPr>
          <p:cNvPr id="3" name="Text Placeholder 2">
            <a:extLst>
              <a:ext uri="{FF2B5EF4-FFF2-40B4-BE49-F238E27FC236}">
                <a16:creationId xmlns:a16="http://schemas.microsoft.com/office/drawing/2014/main" id="{8EC30EF1-9370-C80C-08DB-B4D140C54C99}"/>
              </a:ext>
            </a:extLst>
          </p:cNvPr>
          <p:cNvSpPr>
            <a:spLocks noGrp="1"/>
          </p:cNvSpPr>
          <p:nvPr>
            <p:ph type="body" idx="1"/>
          </p:nvPr>
        </p:nvSpPr>
        <p:spPr>
          <a:xfrm>
            <a:off x="839788" y="1681162"/>
            <a:ext cx="5157787" cy="1483277"/>
          </a:xfrm>
        </p:spPr>
        <p:txBody>
          <a:bodyPr>
            <a:normAutofit/>
          </a:bodyPr>
          <a:lstStyle/>
          <a:p>
            <a:pPr>
              <a:lnSpc>
                <a:spcPct val="120000"/>
              </a:lnSpc>
            </a:pPr>
            <a:r>
              <a:rPr lang="en-US" sz="1800" b="0" dirty="0">
                <a:latin typeface="Poppins" panose="00000500000000000000" pitchFamily="2" charset="0"/>
                <a:cs typeface="Poppins" panose="00000500000000000000" pitchFamily="2" charset="0"/>
              </a:rPr>
              <a:t>We protect and promote the rights of people with intellectual and developmental disabilities and work to build inclusive communities</a:t>
            </a:r>
          </a:p>
        </p:txBody>
      </p:sp>
      <p:sp>
        <p:nvSpPr>
          <p:cNvPr id="4" name="Content Placeholder 3">
            <a:extLst>
              <a:ext uri="{FF2B5EF4-FFF2-40B4-BE49-F238E27FC236}">
                <a16:creationId xmlns:a16="http://schemas.microsoft.com/office/drawing/2014/main" id="{87B4388A-51EC-0021-98BA-28054D137C28}"/>
              </a:ext>
            </a:extLst>
          </p:cNvPr>
          <p:cNvSpPr>
            <a:spLocks noGrp="1"/>
          </p:cNvSpPr>
          <p:nvPr>
            <p:ph sz="half" idx="2"/>
          </p:nvPr>
        </p:nvSpPr>
        <p:spPr>
          <a:xfrm>
            <a:off x="839788" y="3428999"/>
            <a:ext cx="4420581" cy="2760663"/>
          </a:xfrm>
        </p:spPr>
        <p:txBody>
          <a:bodyPr>
            <a:normAutofit/>
          </a:bodyPr>
          <a:lstStyle/>
          <a:p>
            <a:r>
              <a:rPr lang="en-US" sz="2000" dirty="0">
                <a:latin typeface="Poppins" panose="00000500000000000000" pitchFamily="2" charset="0"/>
                <a:cs typeface="Poppins" panose="00000500000000000000" pitchFamily="2" charset="0"/>
              </a:rPr>
              <a:t>Disability supports &amp; human services</a:t>
            </a:r>
          </a:p>
          <a:p>
            <a:r>
              <a:rPr lang="en-US" sz="2000" dirty="0">
                <a:latin typeface="Poppins" panose="00000500000000000000" pitchFamily="2" charset="0"/>
                <a:cs typeface="Poppins" panose="00000500000000000000" pitchFamily="2" charset="0"/>
              </a:rPr>
              <a:t>Education</a:t>
            </a:r>
          </a:p>
          <a:p>
            <a:r>
              <a:rPr lang="en-US" sz="2000" dirty="0">
                <a:latin typeface="Poppins" panose="00000500000000000000" pitchFamily="2" charset="0"/>
                <a:cs typeface="Poppins" panose="00000500000000000000" pitchFamily="2" charset="0"/>
              </a:rPr>
              <a:t>Health</a:t>
            </a:r>
          </a:p>
          <a:p>
            <a:r>
              <a:rPr lang="en-US" sz="2000" dirty="0">
                <a:latin typeface="Poppins" panose="00000500000000000000" pitchFamily="2" charset="0"/>
                <a:cs typeface="Poppins" panose="00000500000000000000" pitchFamily="2" charset="0"/>
              </a:rPr>
              <a:t>Housing</a:t>
            </a:r>
          </a:p>
          <a:p>
            <a:r>
              <a:rPr lang="en-US" sz="2000" dirty="0">
                <a:latin typeface="Poppins" panose="00000500000000000000" pitchFamily="2" charset="0"/>
                <a:cs typeface="Poppins" panose="00000500000000000000" pitchFamily="2" charset="0"/>
              </a:rPr>
              <a:t>And more!</a:t>
            </a:r>
          </a:p>
          <a:p>
            <a:endParaRPr lang="en-US" sz="2000" dirty="0">
              <a:latin typeface="Poppins" panose="00000500000000000000" pitchFamily="2" charset="0"/>
              <a:cs typeface="Poppins" panose="00000500000000000000" pitchFamily="2" charset="0"/>
            </a:endParaRPr>
          </a:p>
          <a:p>
            <a:endParaRPr lang="en-US" sz="2000" dirty="0">
              <a:latin typeface="Poppins" panose="00000500000000000000" pitchFamily="2" charset="0"/>
              <a:cs typeface="Poppins" panose="00000500000000000000" pitchFamily="2" charset="0"/>
            </a:endParaRPr>
          </a:p>
        </p:txBody>
      </p:sp>
      <p:sp>
        <p:nvSpPr>
          <p:cNvPr id="5" name="Text Placeholder 4">
            <a:extLst>
              <a:ext uri="{FF2B5EF4-FFF2-40B4-BE49-F238E27FC236}">
                <a16:creationId xmlns:a16="http://schemas.microsoft.com/office/drawing/2014/main" id="{D067B04A-F55A-A7DE-5327-66403AFA458E}"/>
              </a:ext>
            </a:extLst>
          </p:cNvPr>
          <p:cNvSpPr>
            <a:spLocks noGrp="1"/>
          </p:cNvSpPr>
          <p:nvPr>
            <p:ph type="body" sz="quarter" idx="3"/>
          </p:nvPr>
        </p:nvSpPr>
        <p:spPr>
          <a:xfrm>
            <a:off x="6259513" y="1578421"/>
            <a:ext cx="5183188" cy="823912"/>
          </a:xfrm>
        </p:spPr>
        <p:txBody>
          <a:bodyPr>
            <a:normAutofit/>
          </a:bodyPr>
          <a:lstStyle/>
          <a:p>
            <a:r>
              <a:rPr lang="en-US" dirty="0">
                <a:latin typeface="Poppins" panose="00000500000000000000" pitchFamily="2" charset="0"/>
                <a:cs typeface="Poppins" panose="00000500000000000000" pitchFamily="2" charset="0"/>
              </a:rPr>
              <a:t>Positions &amp; Priorities</a:t>
            </a:r>
          </a:p>
        </p:txBody>
      </p:sp>
      <p:sp>
        <p:nvSpPr>
          <p:cNvPr id="6" name="Content Placeholder 5">
            <a:extLst>
              <a:ext uri="{FF2B5EF4-FFF2-40B4-BE49-F238E27FC236}">
                <a16:creationId xmlns:a16="http://schemas.microsoft.com/office/drawing/2014/main" id="{A267F195-27AB-B17F-DDD1-F30D4AF29C00}"/>
              </a:ext>
            </a:extLst>
          </p:cNvPr>
          <p:cNvSpPr>
            <a:spLocks noGrp="1"/>
          </p:cNvSpPr>
          <p:nvPr>
            <p:ph sz="quarter" idx="4"/>
          </p:nvPr>
        </p:nvSpPr>
        <p:spPr>
          <a:xfrm>
            <a:off x="6172200" y="2505075"/>
            <a:ext cx="5183188" cy="2760663"/>
          </a:xfrm>
        </p:spPr>
        <p:txBody>
          <a:bodyPr/>
          <a:lstStyle/>
          <a:p>
            <a:pPr>
              <a:lnSpc>
                <a:spcPct val="100000"/>
              </a:lnSpc>
            </a:pPr>
            <a:r>
              <a:rPr lang="en-US" sz="2000" dirty="0">
                <a:latin typeface="Poppins" panose="00000500000000000000" pitchFamily="2" charset="0"/>
                <a:cs typeface="Poppins" panose="00000500000000000000" pitchFamily="2" charset="0"/>
                <a:hlinkClick r:id="rId2"/>
              </a:rPr>
              <a:t>https://thearc.org/position-statements/</a:t>
            </a:r>
            <a:endParaRPr lang="en-US" sz="2000" dirty="0">
              <a:latin typeface="Poppins" panose="00000500000000000000" pitchFamily="2" charset="0"/>
              <a:cs typeface="Poppins" panose="00000500000000000000" pitchFamily="2" charset="0"/>
            </a:endParaRPr>
          </a:p>
          <a:p>
            <a:pPr>
              <a:lnSpc>
                <a:spcPct val="100000"/>
              </a:lnSpc>
            </a:pPr>
            <a:endParaRPr lang="en-US" sz="2000" dirty="0">
              <a:latin typeface="Poppins" panose="00000500000000000000" pitchFamily="2" charset="0"/>
              <a:cs typeface="Poppins" panose="00000500000000000000" pitchFamily="2" charset="0"/>
            </a:endParaRPr>
          </a:p>
          <a:p>
            <a:pPr>
              <a:lnSpc>
                <a:spcPct val="100000"/>
              </a:lnSpc>
            </a:pPr>
            <a:r>
              <a:rPr lang="en-US" sz="2000" dirty="0">
                <a:latin typeface="Poppins" panose="00000500000000000000" pitchFamily="2" charset="0"/>
                <a:cs typeface="Poppins" panose="00000500000000000000" pitchFamily="2" charset="0"/>
                <a:hlinkClick r:id="rId3"/>
              </a:rPr>
              <a:t>https://arcwa.org/wp-content/uploads/sites/35/2022/09/TheArc2023-Public-Policy-Agenda.pdf</a:t>
            </a:r>
            <a:endParaRPr lang="en-US" sz="2000" dirty="0">
              <a:latin typeface="Poppins" panose="00000500000000000000" pitchFamily="2" charset="0"/>
              <a:cs typeface="Poppins" panose="00000500000000000000" pitchFamily="2" charset="0"/>
            </a:endParaRPr>
          </a:p>
          <a:p>
            <a:pPr marL="0" indent="0">
              <a:lnSpc>
                <a:spcPct val="100000"/>
              </a:lnSpc>
              <a:buNone/>
            </a:pPr>
            <a:endParaRPr lang="en-US" dirty="0"/>
          </a:p>
        </p:txBody>
      </p:sp>
    </p:spTree>
    <p:extLst>
      <p:ext uri="{BB962C8B-B14F-4D97-AF65-F5344CB8AC3E}">
        <p14:creationId xmlns:p14="http://schemas.microsoft.com/office/powerpoint/2010/main" val="372651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7C052-FCAC-B580-882E-417ACD5B35CF}"/>
              </a:ext>
            </a:extLst>
          </p:cNvPr>
          <p:cNvSpPr>
            <a:spLocks noGrp="1"/>
          </p:cNvSpPr>
          <p:nvPr>
            <p:ph type="title"/>
          </p:nvPr>
        </p:nvSpPr>
        <p:spPr/>
        <p:txBody>
          <a:bodyPr>
            <a:normAutofit/>
          </a:bodyPr>
          <a:lstStyle/>
          <a:p>
            <a:r>
              <a:rPr lang="en-US" sz="3600" b="1" dirty="0">
                <a:latin typeface="Poppins" panose="00000500000000000000" pitchFamily="2" charset="0"/>
                <a:cs typeface="Poppins" panose="00000500000000000000" pitchFamily="2" charset="0"/>
              </a:rPr>
              <a:t>Education bills we are tracking</a:t>
            </a:r>
          </a:p>
        </p:txBody>
      </p:sp>
      <p:sp>
        <p:nvSpPr>
          <p:cNvPr id="3" name="Content Placeholder 2">
            <a:extLst>
              <a:ext uri="{FF2B5EF4-FFF2-40B4-BE49-F238E27FC236}">
                <a16:creationId xmlns:a16="http://schemas.microsoft.com/office/drawing/2014/main" id="{DDD60FD9-3B80-793D-6DBD-70C5959C1F49}"/>
              </a:ext>
            </a:extLst>
          </p:cNvPr>
          <p:cNvSpPr>
            <a:spLocks noGrp="1"/>
          </p:cNvSpPr>
          <p:nvPr>
            <p:ph sz="half" idx="1"/>
          </p:nvPr>
        </p:nvSpPr>
        <p:spPr>
          <a:xfrm>
            <a:off x="838200" y="1825625"/>
            <a:ext cx="4822861" cy="4116943"/>
          </a:xfrm>
        </p:spPr>
        <p:txBody>
          <a:bodyPr>
            <a:noAutofit/>
          </a:bodyPr>
          <a:lstStyle/>
          <a:p>
            <a:pPr marL="0" marR="0" indent="0">
              <a:lnSpc>
                <a:spcPct val="100000"/>
              </a:lnSpc>
              <a:spcBef>
                <a:spcPts val="0"/>
              </a:spcBef>
              <a:spcAft>
                <a:spcPts val="1200"/>
              </a:spcAft>
              <a:buNone/>
            </a:pPr>
            <a:r>
              <a:rPr lang="en-US" sz="1600" u="sng" dirty="0">
                <a:solidFill>
                  <a:srgbClr val="0068A5"/>
                </a:solidFill>
                <a:effectLst/>
                <a:latin typeface="Poppins" panose="00000500000000000000" pitchFamily="2" charset="0"/>
                <a:ea typeface="Times New Roman" panose="02020603050405020304" pitchFamily="18" charset="0"/>
                <a:cs typeface="Poppins" panose="00000500000000000000" pitchFamily="2" charset="0"/>
                <a:hlinkClick r:id="rId2"/>
              </a:rPr>
              <a:t>HB 1109</a:t>
            </a:r>
            <a:r>
              <a:rPr lang="en-US" sz="1600" dirty="0">
                <a:effectLst/>
                <a:latin typeface="Poppins" panose="00000500000000000000" pitchFamily="2" charset="0"/>
                <a:ea typeface="Times New Roman" panose="02020603050405020304" pitchFamily="18" charset="0"/>
                <a:cs typeface="Poppins" panose="00000500000000000000" pitchFamily="2" charset="0"/>
              </a:rPr>
              <a:t> - Providing funding for school districts for special education (summertime evaluations)</a:t>
            </a:r>
          </a:p>
          <a:p>
            <a:pPr marL="0" marR="0" indent="0">
              <a:lnSpc>
                <a:spcPct val="100000"/>
              </a:lnSpc>
              <a:spcBef>
                <a:spcPts val="0"/>
              </a:spcBef>
              <a:spcAft>
                <a:spcPts val="1200"/>
              </a:spcAft>
              <a:buNone/>
            </a:pPr>
            <a:r>
              <a:rPr lang="en-US" sz="1600" u="sng" dirty="0">
                <a:solidFill>
                  <a:srgbClr val="0068A5"/>
                </a:solidFill>
                <a:effectLst/>
                <a:latin typeface="Poppins" panose="00000500000000000000" pitchFamily="2" charset="0"/>
                <a:ea typeface="Times New Roman" panose="02020603050405020304" pitchFamily="18" charset="0"/>
                <a:cs typeface="Poppins" panose="00000500000000000000" pitchFamily="2" charset="0"/>
                <a:hlinkClick r:id="rId3"/>
              </a:rPr>
              <a:t>HB 1239</a:t>
            </a:r>
            <a:r>
              <a:rPr lang="en-US" sz="1600" dirty="0">
                <a:effectLst/>
                <a:latin typeface="Poppins" panose="00000500000000000000" pitchFamily="2" charset="0"/>
                <a:ea typeface="Times New Roman" panose="02020603050405020304" pitchFamily="18" charset="0"/>
                <a:cs typeface="Poppins" panose="00000500000000000000" pitchFamily="2" charset="0"/>
              </a:rPr>
              <a:t> </a:t>
            </a:r>
            <a:r>
              <a:rPr lang="en-US" sz="1600" b="1" dirty="0">
                <a:effectLst/>
                <a:latin typeface="Poppins" panose="00000500000000000000" pitchFamily="2" charset="0"/>
                <a:ea typeface="Times New Roman" panose="02020603050405020304" pitchFamily="18" charset="0"/>
                <a:cs typeface="Poppins" panose="00000500000000000000" pitchFamily="2" charset="0"/>
              </a:rPr>
              <a:t>- </a:t>
            </a:r>
            <a:r>
              <a:rPr lang="en-US" sz="1600" b="0" dirty="0">
                <a:effectLst/>
                <a:latin typeface="Poppins" panose="00000500000000000000" pitchFamily="2" charset="0"/>
                <a:ea typeface="Times New Roman" panose="02020603050405020304" pitchFamily="18" charset="0"/>
                <a:cs typeface="Poppins" panose="00000500000000000000" pitchFamily="2" charset="0"/>
              </a:rPr>
              <a:t>Establishing a</a:t>
            </a:r>
            <a:r>
              <a:rPr lang="en-US" sz="1600" b="1" dirty="0">
                <a:effectLst/>
                <a:latin typeface="Poppins" panose="00000500000000000000" pitchFamily="2" charset="0"/>
                <a:ea typeface="Times New Roman" panose="02020603050405020304" pitchFamily="18" charset="0"/>
                <a:cs typeface="Poppins" panose="00000500000000000000" pitchFamily="2" charset="0"/>
              </a:rPr>
              <a:t> </a:t>
            </a:r>
            <a:r>
              <a:rPr lang="en-US" sz="1600" b="0" dirty="0">
                <a:effectLst/>
                <a:latin typeface="Poppins" panose="00000500000000000000" pitchFamily="2" charset="0"/>
                <a:ea typeface="Times New Roman" panose="02020603050405020304" pitchFamily="18" charset="0"/>
                <a:cs typeface="Poppins" panose="00000500000000000000" pitchFamily="2" charset="0"/>
              </a:rPr>
              <a:t>simple and uniform system for complaints related to, and instituting a code of educator ethics for, conduct within or involving public elementary and secondary schools.</a:t>
            </a:r>
            <a:endParaRPr lang="en-US" sz="1600" dirty="0">
              <a:effectLst/>
              <a:latin typeface="Poppins" panose="00000500000000000000" pitchFamily="2" charset="0"/>
              <a:ea typeface="Times New Roman" panose="02020603050405020304" pitchFamily="18" charset="0"/>
              <a:cs typeface="Poppins" panose="00000500000000000000" pitchFamily="2" charset="0"/>
            </a:endParaRPr>
          </a:p>
          <a:p>
            <a:pPr marL="0" marR="0" indent="0">
              <a:lnSpc>
                <a:spcPct val="100000"/>
              </a:lnSpc>
              <a:spcBef>
                <a:spcPts val="0"/>
              </a:spcBef>
              <a:spcAft>
                <a:spcPts val="1200"/>
              </a:spcAft>
              <a:buNone/>
            </a:pPr>
            <a:r>
              <a:rPr lang="en-US" sz="1600" u="sng" dirty="0">
                <a:solidFill>
                  <a:srgbClr val="0068A5"/>
                </a:solidFill>
                <a:effectLst/>
                <a:highlight>
                  <a:srgbClr val="FFFF00"/>
                </a:highlight>
                <a:latin typeface="Poppins" panose="00000500000000000000" pitchFamily="2" charset="0"/>
                <a:ea typeface="Times New Roman" panose="02020603050405020304" pitchFamily="18" charset="0"/>
                <a:cs typeface="Poppins" panose="00000500000000000000" pitchFamily="2" charset="0"/>
                <a:hlinkClick r:id="rId4"/>
              </a:rPr>
              <a:t>HB 1305</a:t>
            </a:r>
            <a:r>
              <a:rPr lang="en-US" sz="1600" dirty="0">
                <a:effectLst/>
                <a:highlight>
                  <a:srgbClr val="FFFF00"/>
                </a:highlight>
                <a:latin typeface="Poppins" panose="00000500000000000000" pitchFamily="2" charset="0"/>
                <a:ea typeface="Times New Roman" panose="02020603050405020304" pitchFamily="18" charset="0"/>
                <a:cs typeface="Poppins" panose="00000500000000000000" pitchFamily="2" charset="0"/>
              </a:rPr>
              <a:t> </a:t>
            </a:r>
            <a:r>
              <a:rPr lang="en-US" sz="1600" b="1" dirty="0">
                <a:effectLst/>
                <a:highlight>
                  <a:srgbClr val="FFFF00"/>
                </a:highlight>
                <a:latin typeface="Poppins" panose="00000500000000000000" pitchFamily="2" charset="0"/>
                <a:ea typeface="Times New Roman" panose="02020603050405020304" pitchFamily="18" charset="0"/>
                <a:cs typeface="Poppins" panose="00000500000000000000" pitchFamily="2" charset="0"/>
              </a:rPr>
              <a:t>- </a:t>
            </a:r>
            <a:r>
              <a:rPr lang="en-US" sz="1600" b="0" dirty="0">
                <a:effectLst/>
                <a:highlight>
                  <a:srgbClr val="FFFF00"/>
                </a:highlight>
                <a:latin typeface="Poppins" panose="00000500000000000000" pitchFamily="2" charset="0"/>
                <a:ea typeface="Times New Roman" panose="02020603050405020304" pitchFamily="18" charset="0"/>
                <a:cs typeface="Poppins" panose="00000500000000000000" pitchFamily="2" charset="0"/>
              </a:rPr>
              <a:t>Improving access to and provision of a free and appropriate public education (includes changing “burden of proof”)</a:t>
            </a:r>
            <a:endParaRPr lang="en-US" sz="1600" dirty="0">
              <a:effectLst/>
              <a:highlight>
                <a:srgbClr val="FFFF00"/>
              </a:highlight>
              <a:latin typeface="Poppins" panose="00000500000000000000" pitchFamily="2" charset="0"/>
              <a:ea typeface="Times New Roman" panose="02020603050405020304" pitchFamily="18" charset="0"/>
              <a:cs typeface="Poppins" panose="00000500000000000000" pitchFamily="2" charset="0"/>
            </a:endParaRPr>
          </a:p>
          <a:p>
            <a:pPr marL="0" marR="0" indent="0">
              <a:lnSpc>
                <a:spcPct val="100000"/>
              </a:lnSpc>
              <a:spcBef>
                <a:spcPts val="0"/>
              </a:spcBef>
              <a:spcAft>
                <a:spcPts val="1200"/>
              </a:spcAft>
              <a:buNone/>
            </a:pPr>
            <a:r>
              <a:rPr lang="en-US" sz="1600" u="sng" dirty="0">
                <a:solidFill>
                  <a:srgbClr val="0068A5"/>
                </a:solidFill>
                <a:effectLst/>
                <a:highlight>
                  <a:srgbClr val="FFFF00"/>
                </a:highlight>
                <a:latin typeface="Poppins" panose="00000500000000000000" pitchFamily="2" charset="0"/>
                <a:ea typeface="Times New Roman" panose="02020603050405020304" pitchFamily="18" charset="0"/>
                <a:cs typeface="Poppins" panose="00000500000000000000" pitchFamily="2" charset="0"/>
                <a:hlinkClick r:id="rId5"/>
              </a:rPr>
              <a:t>HB 1479</a:t>
            </a:r>
            <a:r>
              <a:rPr lang="en-US" sz="1600" dirty="0">
                <a:effectLst/>
                <a:highlight>
                  <a:srgbClr val="FFFF00"/>
                </a:highlight>
                <a:latin typeface="Poppins" panose="00000500000000000000" pitchFamily="2" charset="0"/>
                <a:ea typeface="Times New Roman" panose="02020603050405020304" pitchFamily="18" charset="0"/>
                <a:cs typeface="Poppins" panose="00000500000000000000" pitchFamily="2" charset="0"/>
              </a:rPr>
              <a:t> </a:t>
            </a:r>
            <a:r>
              <a:rPr lang="en-US" sz="1600" b="1" dirty="0">
                <a:effectLst/>
                <a:highlight>
                  <a:srgbClr val="FFFF00"/>
                </a:highlight>
                <a:latin typeface="Poppins" panose="00000500000000000000" pitchFamily="2" charset="0"/>
                <a:ea typeface="Times New Roman" panose="02020603050405020304" pitchFamily="18" charset="0"/>
                <a:cs typeface="Poppins" panose="00000500000000000000" pitchFamily="2" charset="0"/>
              </a:rPr>
              <a:t>- </a:t>
            </a:r>
            <a:r>
              <a:rPr lang="en-US" sz="1600" b="0" dirty="0">
                <a:effectLst/>
                <a:highlight>
                  <a:srgbClr val="FFFF00"/>
                </a:highlight>
                <a:latin typeface="Poppins" panose="00000500000000000000" pitchFamily="2" charset="0"/>
                <a:ea typeface="Times New Roman" panose="02020603050405020304" pitchFamily="18" charset="0"/>
                <a:cs typeface="Poppins" panose="00000500000000000000" pitchFamily="2" charset="0"/>
              </a:rPr>
              <a:t>Concerning restraint or isolation of students in public schools and educational programs.</a:t>
            </a:r>
            <a:endParaRPr lang="en-US" sz="1600" dirty="0">
              <a:effectLst/>
              <a:highlight>
                <a:srgbClr val="FFFF00"/>
              </a:highlight>
              <a:latin typeface="Poppins" panose="00000500000000000000" pitchFamily="2" charset="0"/>
              <a:ea typeface="Times New Roman" panose="02020603050405020304" pitchFamily="18" charset="0"/>
              <a:cs typeface="Poppins" panose="00000500000000000000" pitchFamily="2" charset="0"/>
            </a:endParaRPr>
          </a:p>
        </p:txBody>
      </p:sp>
      <p:sp>
        <p:nvSpPr>
          <p:cNvPr id="4" name="Content Placeholder 3">
            <a:extLst>
              <a:ext uri="{FF2B5EF4-FFF2-40B4-BE49-F238E27FC236}">
                <a16:creationId xmlns:a16="http://schemas.microsoft.com/office/drawing/2014/main" id="{394194B2-6470-98E0-7B50-8D92FC130235}"/>
              </a:ext>
            </a:extLst>
          </p:cNvPr>
          <p:cNvSpPr>
            <a:spLocks noGrp="1"/>
          </p:cNvSpPr>
          <p:nvPr>
            <p:ph sz="half" idx="2"/>
          </p:nvPr>
        </p:nvSpPr>
        <p:spPr/>
        <p:txBody>
          <a:bodyPr>
            <a:normAutofit/>
          </a:bodyPr>
          <a:lstStyle/>
          <a:p>
            <a:pPr marL="0" marR="0" indent="0">
              <a:lnSpc>
                <a:spcPct val="100000"/>
              </a:lnSpc>
              <a:spcBef>
                <a:spcPts val="0"/>
              </a:spcBef>
              <a:spcAft>
                <a:spcPts val="1200"/>
              </a:spcAft>
              <a:buNone/>
            </a:pPr>
            <a:r>
              <a:rPr lang="en-US" sz="1600" u="sng" dirty="0">
                <a:solidFill>
                  <a:srgbClr val="0068A5"/>
                </a:solidFill>
                <a:effectLst/>
                <a:latin typeface="Poppins" panose="00000500000000000000" pitchFamily="2" charset="0"/>
                <a:ea typeface="Times New Roman" panose="02020603050405020304" pitchFamily="18" charset="0"/>
                <a:cs typeface="Poppins" panose="00000500000000000000" pitchFamily="2" charset="0"/>
                <a:hlinkClick r:id="rId6"/>
              </a:rPr>
              <a:t>HB 1550</a:t>
            </a:r>
            <a:r>
              <a:rPr lang="en-US" sz="1600" dirty="0">
                <a:effectLst/>
                <a:latin typeface="Poppins" panose="00000500000000000000" pitchFamily="2" charset="0"/>
                <a:ea typeface="Times New Roman" panose="02020603050405020304" pitchFamily="18" charset="0"/>
                <a:cs typeface="Poppins" panose="00000500000000000000" pitchFamily="2" charset="0"/>
              </a:rPr>
              <a:t> </a:t>
            </a:r>
            <a:r>
              <a:rPr lang="en-US" sz="1600" b="1" dirty="0">
                <a:effectLst/>
                <a:latin typeface="Poppins" panose="00000500000000000000" pitchFamily="2" charset="0"/>
                <a:ea typeface="Times New Roman" panose="02020603050405020304" pitchFamily="18" charset="0"/>
                <a:cs typeface="Poppins" panose="00000500000000000000" pitchFamily="2" charset="0"/>
              </a:rPr>
              <a:t>- </a:t>
            </a:r>
            <a:r>
              <a:rPr lang="en-US" sz="1600" b="0" dirty="0">
                <a:effectLst/>
                <a:latin typeface="Poppins" panose="00000500000000000000" pitchFamily="2" charset="0"/>
                <a:ea typeface="Times New Roman" panose="02020603050405020304" pitchFamily="18" charset="0"/>
                <a:cs typeface="Poppins" panose="00000500000000000000" pitchFamily="2" charset="0"/>
              </a:rPr>
              <a:t>Assisting eligible children in need of additional preparation to be successful in kindergarten by establishing the transition to kindergarten program.</a:t>
            </a:r>
            <a:endParaRPr lang="en-US" sz="1600" dirty="0">
              <a:effectLst/>
              <a:latin typeface="Poppins" panose="00000500000000000000" pitchFamily="2" charset="0"/>
              <a:ea typeface="Times New Roman" panose="02020603050405020304" pitchFamily="18" charset="0"/>
              <a:cs typeface="Poppins" panose="00000500000000000000" pitchFamily="2" charset="0"/>
            </a:endParaRPr>
          </a:p>
          <a:p>
            <a:pPr marL="0" marR="0" indent="0">
              <a:lnSpc>
                <a:spcPct val="100000"/>
              </a:lnSpc>
              <a:spcBef>
                <a:spcPts val="0"/>
              </a:spcBef>
              <a:spcAft>
                <a:spcPts val="1200"/>
              </a:spcAft>
              <a:buNone/>
            </a:pPr>
            <a:r>
              <a:rPr lang="en-US" sz="1600" u="sng" dirty="0">
                <a:solidFill>
                  <a:srgbClr val="0068A5"/>
                </a:solidFill>
                <a:effectLst/>
                <a:latin typeface="Poppins" panose="00000500000000000000" pitchFamily="2" charset="0"/>
                <a:ea typeface="Times New Roman" panose="02020603050405020304" pitchFamily="18" charset="0"/>
                <a:cs typeface="Poppins" panose="00000500000000000000" pitchFamily="2" charset="0"/>
                <a:hlinkClick r:id="rId7"/>
              </a:rPr>
              <a:t>SHB 1565 </a:t>
            </a:r>
            <a:r>
              <a:rPr lang="en-US" sz="1600" dirty="0">
                <a:effectLst/>
                <a:latin typeface="Poppins" panose="00000500000000000000" pitchFamily="2" charset="0"/>
                <a:ea typeface="Times New Roman" panose="02020603050405020304" pitchFamily="18" charset="0"/>
                <a:cs typeface="Poppins" panose="00000500000000000000" pitchFamily="2" charset="0"/>
              </a:rPr>
              <a:t>- </a:t>
            </a:r>
            <a:r>
              <a:rPr lang="en-US" sz="1600" b="0" dirty="0">
                <a:effectLst/>
                <a:latin typeface="Poppins" panose="00000500000000000000" pitchFamily="2" charset="0"/>
                <a:ea typeface="Times New Roman" panose="02020603050405020304" pitchFamily="18" charset="0"/>
                <a:cs typeface="Poppins" panose="00000500000000000000" pitchFamily="2" charset="0"/>
              </a:rPr>
              <a:t>Supporting and strengthening the professional education workforce</a:t>
            </a:r>
            <a:r>
              <a:rPr lang="en-US" sz="1600" b="1" dirty="0">
                <a:effectLst/>
                <a:latin typeface="Poppins" panose="00000500000000000000" pitchFamily="2" charset="0"/>
                <a:ea typeface="Times New Roman" panose="02020603050405020304" pitchFamily="18" charset="0"/>
                <a:cs typeface="Poppins" panose="00000500000000000000" pitchFamily="2" charset="0"/>
              </a:rPr>
              <a:t>. </a:t>
            </a:r>
            <a:endParaRPr lang="en-US" sz="1600" dirty="0">
              <a:effectLst/>
              <a:latin typeface="Poppins" panose="00000500000000000000" pitchFamily="2" charset="0"/>
              <a:ea typeface="Times New Roman" panose="02020603050405020304" pitchFamily="18" charset="0"/>
              <a:cs typeface="Poppins" panose="00000500000000000000" pitchFamily="2" charset="0"/>
            </a:endParaRPr>
          </a:p>
          <a:p>
            <a:pPr marL="0" marR="0" indent="0">
              <a:lnSpc>
                <a:spcPct val="100000"/>
              </a:lnSpc>
              <a:spcBef>
                <a:spcPts val="0"/>
              </a:spcBef>
              <a:spcAft>
                <a:spcPts val="1200"/>
              </a:spcAft>
              <a:buNone/>
            </a:pPr>
            <a:r>
              <a:rPr lang="en-US" sz="1600" u="sng" dirty="0">
                <a:solidFill>
                  <a:srgbClr val="0068A5"/>
                </a:solidFill>
                <a:effectLst/>
                <a:highlight>
                  <a:srgbClr val="FFFF00"/>
                </a:highlight>
                <a:latin typeface="Poppins" panose="00000500000000000000" pitchFamily="2" charset="0"/>
                <a:ea typeface="Times New Roman" panose="02020603050405020304" pitchFamily="18" charset="0"/>
                <a:cs typeface="Poppins" panose="00000500000000000000" pitchFamily="2" charset="0"/>
                <a:hlinkClick r:id="rId8"/>
              </a:rPr>
              <a:t>SB 5311</a:t>
            </a:r>
            <a:r>
              <a:rPr lang="en-US" sz="1600" dirty="0">
                <a:effectLst/>
                <a:highlight>
                  <a:srgbClr val="FFFF00"/>
                </a:highlight>
                <a:latin typeface="Poppins" panose="00000500000000000000" pitchFamily="2" charset="0"/>
                <a:ea typeface="Times New Roman" panose="02020603050405020304" pitchFamily="18" charset="0"/>
                <a:cs typeface="Poppins" panose="00000500000000000000" pitchFamily="2" charset="0"/>
              </a:rPr>
              <a:t> - Concerning the special education funding formula. (increases multiplier)</a:t>
            </a:r>
          </a:p>
          <a:p>
            <a:pPr marL="0" marR="0" indent="0">
              <a:lnSpc>
                <a:spcPct val="100000"/>
              </a:lnSpc>
              <a:spcBef>
                <a:spcPts val="0"/>
              </a:spcBef>
              <a:spcAft>
                <a:spcPts val="1200"/>
              </a:spcAft>
              <a:buNone/>
            </a:pPr>
            <a:r>
              <a:rPr lang="en-US" sz="1600" dirty="0">
                <a:highlight>
                  <a:srgbClr val="FFFF00"/>
                </a:highlight>
                <a:latin typeface="Poppins" panose="00000500000000000000" pitchFamily="2" charset="0"/>
                <a:ea typeface="Times New Roman" panose="02020603050405020304" pitchFamily="18" charset="0"/>
                <a:cs typeface="Poppins" panose="00000500000000000000" pitchFamily="2" charset="0"/>
                <a:hlinkClick r:id="rId9"/>
              </a:rPr>
              <a:t>HB 1436</a:t>
            </a:r>
            <a:r>
              <a:rPr lang="en-US" sz="1600" dirty="0">
                <a:highlight>
                  <a:srgbClr val="FFFF00"/>
                </a:highlight>
                <a:latin typeface="Poppins" panose="00000500000000000000" pitchFamily="2" charset="0"/>
                <a:ea typeface="Times New Roman" panose="02020603050405020304" pitchFamily="18" charset="0"/>
                <a:cs typeface="Poppins" panose="00000500000000000000" pitchFamily="2" charset="0"/>
              </a:rPr>
              <a:t> - Funding special education. (Raises cap; increases multiplier)</a:t>
            </a:r>
            <a:endParaRPr lang="en-US" sz="1600" dirty="0">
              <a:effectLst/>
              <a:highlight>
                <a:srgbClr val="FFFF00"/>
              </a:highlight>
              <a:latin typeface="Poppins" panose="00000500000000000000" pitchFamily="2" charset="0"/>
              <a:ea typeface="Times New Roman" panose="02020603050405020304" pitchFamily="18" charset="0"/>
              <a:cs typeface="Poppins" panose="00000500000000000000" pitchFamily="2" charset="0"/>
            </a:endParaRPr>
          </a:p>
          <a:p>
            <a:pPr marL="0" marR="0" indent="0">
              <a:lnSpc>
                <a:spcPct val="100000"/>
              </a:lnSpc>
              <a:spcBef>
                <a:spcPts val="0"/>
              </a:spcBef>
              <a:spcAft>
                <a:spcPts val="1200"/>
              </a:spcAft>
              <a:buNone/>
            </a:pPr>
            <a:r>
              <a:rPr lang="en-US" sz="1600" u="sng" dirty="0">
                <a:solidFill>
                  <a:srgbClr val="0068A5"/>
                </a:solidFill>
                <a:effectLst/>
                <a:highlight>
                  <a:srgbClr val="FFFF00"/>
                </a:highlight>
                <a:latin typeface="Poppins" panose="00000500000000000000" pitchFamily="2" charset="0"/>
                <a:ea typeface="Times New Roman" panose="02020603050405020304" pitchFamily="18" charset="0"/>
                <a:cs typeface="Poppins" panose="00000500000000000000" pitchFamily="2" charset="0"/>
                <a:hlinkClick r:id="rId10"/>
              </a:rPr>
              <a:t>SB 5315</a:t>
            </a:r>
            <a:r>
              <a:rPr lang="en-US" sz="1600" dirty="0">
                <a:effectLst/>
                <a:highlight>
                  <a:srgbClr val="FFFF00"/>
                </a:highlight>
                <a:latin typeface="Poppins" panose="00000500000000000000" pitchFamily="2" charset="0"/>
                <a:ea typeface="Times New Roman" panose="02020603050405020304" pitchFamily="18" charset="0"/>
                <a:cs typeface="Poppins" panose="00000500000000000000" pitchFamily="2" charset="0"/>
              </a:rPr>
              <a:t> – Concerning nonpublic agencies operating special education programs for students with disabilities. </a:t>
            </a:r>
          </a:p>
          <a:p>
            <a:pPr marL="0" indent="0">
              <a:lnSpc>
                <a:spcPct val="100000"/>
              </a:lnSpc>
              <a:buNone/>
            </a:pPr>
            <a:endParaRPr lang="en-US" sz="1600" dirty="0">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DD684224-5D08-82B1-4424-F569263AC2B2}"/>
              </a:ext>
            </a:extLst>
          </p:cNvPr>
          <p:cNvSpPr txBox="1"/>
          <p:nvPr/>
        </p:nvSpPr>
        <p:spPr>
          <a:xfrm>
            <a:off x="838200" y="5942568"/>
            <a:ext cx="3015568" cy="369332"/>
          </a:xfrm>
          <a:prstGeom prst="rect">
            <a:avLst/>
          </a:prstGeom>
          <a:noFill/>
        </p:spPr>
        <p:txBody>
          <a:bodyPr wrap="square" rtlCol="0">
            <a:spAutoFit/>
          </a:bodyPr>
          <a:lstStyle/>
          <a:p>
            <a:r>
              <a:rPr lang="en-US" b="1" dirty="0">
                <a:effectLst/>
                <a:hlinkClick r:id="rId11"/>
              </a:rPr>
              <a:t>https://bit.ly/1479EasyRead</a:t>
            </a:r>
            <a:endParaRPr lang="en-US" dirty="0"/>
          </a:p>
        </p:txBody>
      </p:sp>
    </p:spTree>
    <p:extLst>
      <p:ext uri="{BB962C8B-B14F-4D97-AF65-F5344CB8AC3E}">
        <p14:creationId xmlns:p14="http://schemas.microsoft.com/office/powerpoint/2010/main" val="2635351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6801-5A6E-C66C-5209-2D9573A53571}"/>
              </a:ext>
            </a:extLst>
          </p:cNvPr>
          <p:cNvSpPr>
            <a:spLocks noGrp="1"/>
          </p:cNvSpPr>
          <p:nvPr>
            <p:ph type="title"/>
          </p:nvPr>
        </p:nvSpPr>
        <p:spPr/>
        <p:txBody>
          <a:bodyPr>
            <a:normAutofit/>
          </a:bodyPr>
          <a:lstStyle/>
          <a:p>
            <a:r>
              <a:rPr lang="en-US" sz="3600" b="1" dirty="0">
                <a:latin typeface="Poppins" panose="00000500000000000000" pitchFamily="2" charset="0"/>
                <a:cs typeface="Poppins" panose="00000500000000000000" pitchFamily="2" charset="0"/>
              </a:rPr>
              <a:t>Other big ones</a:t>
            </a:r>
          </a:p>
        </p:txBody>
      </p:sp>
      <p:sp>
        <p:nvSpPr>
          <p:cNvPr id="3" name="Content Placeholder 2">
            <a:extLst>
              <a:ext uri="{FF2B5EF4-FFF2-40B4-BE49-F238E27FC236}">
                <a16:creationId xmlns:a16="http://schemas.microsoft.com/office/drawing/2014/main" id="{A28AF7B0-7E74-C44E-C585-8E4A489172ED}"/>
              </a:ext>
            </a:extLst>
          </p:cNvPr>
          <p:cNvSpPr>
            <a:spLocks noGrp="1"/>
          </p:cNvSpPr>
          <p:nvPr>
            <p:ph sz="half" idx="1"/>
          </p:nvPr>
        </p:nvSpPr>
        <p:spPr>
          <a:xfrm>
            <a:off x="838200" y="1825625"/>
            <a:ext cx="4586555" cy="4351338"/>
          </a:xfrm>
        </p:spPr>
        <p:txBody>
          <a:bodyPr>
            <a:normAutofit/>
          </a:bodyPr>
          <a:lstStyle/>
          <a:p>
            <a:pPr>
              <a:lnSpc>
                <a:spcPct val="100000"/>
              </a:lnSpc>
            </a:pPr>
            <a:r>
              <a:rPr lang="en-US" sz="2000" dirty="0">
                <a:latin typeface="Poppins" panose="00000500000000000000" pitchFamily="2" charset="0"/>
                <a:cs typeface="Poppins" panose="00000500000000000000" pitchFamily="2" charset="0"/>
                <a:hlinkClick r:id="rId2"/>
              </a:rPr>
              <a:t>HB 1580</a:t>
            </a:r>
            <a:r>
              <a:rPr lang="en-US" sz="2000" dirty="0">
                <a:latin typeface="Poppins" panose="00000500000000000000" pitchFamily="2" charset="0"/>
                <a:cs typeface="Poppins" panose="00000500000000000000" pitchFamily="2" charset="0"/>
              </a:rPr>
              <a:t> – Creating a system</a:t>
            </a:r>
            <a:br>
              <a:rPr lang="en-US" sz="2000" dirty="0">
                <a:latin typeface="Poppins" panose="00000500000000000000" pitchFamily="2" charset="0"/>
                <a:cs typeface="Poppins" panose="00000500000000000000" pitchFamily="2" charset="0"/>
              </a:rPr>
            </a:br>
            <a:r>
              <a:rPr lang="en-US" sz="2000" dirty="0">
                <a:latin typeface="Poppins" panose="00000500000000000000" pitchFamily="2" charset="0"/>
                <a:cs typeface="Poppins" panose="00000500000000000000" pitchFamily="2" charset="0"/>
              </a:rPr>
              <a:t>to support children in crisis</a:t>
            </a:r>
          </a:p>
          <a:p>
            <a:pPr>
              <a:lnSpc>
                <a:spcPct val="100000"/>
              </a:lnSpc>
            </a:pPr>
            <a:r>
              <a:rPr lang="en-US" sz="2000" dirty="0">
                <a:latin typeface="Poppins" panose="00000500000000000000" pitchFamily="2" charset="0"/>
                <a:cs typeface="Poppins" panose="00000500000000000000" pitchFamily="2" charset="0"/>
                <a:hlinkClick r:id="rId3"/>
              </a:rPr>
              <a:t>HB 1628 </a:t>
            </a:r>
            <a:r>
              <a:rPr lang="en-US" sz="2000" dirty="0">
                <a:latin typeface="Poppins" panose="00000500000000000000" pitchFamily="2" charset="0"/>
                <a:cs typeface="Poppins" panose="00000500000000000000" pitchFamily="2" charset="0"/>
              </a:rPr>
              <a:t>– Real Estate Excise </a:t>
            </a:r>
            <a:br>
              <a:rPr lang="en-US" sz="2000" dirty="0">
                <a:latin typeface="Poppins" panose="00000500000000000000" pitchFamily="2" charset="0"/>
                <a:cs typeface="Poppins" panose="00000500000000000000" pitchFamily="2" charset="0"/>
              </a:rPr>
            </a:br>
            <a:r>
              <a:rPr lang="en-US" sz="2000" dirty="0">
                <a:latin typeface="Poppins" panose="00000500000000000000" pitchFamily="2" charset="0"/>
                <a:cs typeface="Poppins" panose="00000500000000000000" pitchFamily="2" charset="0"/>
              </a:rPr>
              <a:t>Tax for affordable housing</a:t>
            </a:r>
            <a:br>
              <a:rPr lang="en-US" sz="2000" dirty="0">
                <a:latin typeface="Poppins" panose="00000500000000000000" pitchFamily="2" charset="0"/>
                <a:cs typeface="Poppins" panose="00000500000000000000" pitchFamily="2" charset="0"/>
              </a:rPr>
            </a:br>
            <a:r>
              <a:rPr lang="en-US" sz="2000" dirty="0">
                <a:latin typeface="Poppins" panose="00000500000000000000" pitchFamily="2" charset="0"/>
                <a:cs typeface="Poppins" panose="00000500000000000000" pitchFamily="2" charset="0"/>
              </a:rPr>
              <a:t>(with IDD fund)</a:t>
            </a:r>
          </a:p>
          <a:p>
            <a:pPr>
              <a:lnSpc>
                <a:spcPct val="100000"/>
              </a:lnSpc>
            </a:pPr>
            <a:r>
              <a:rPr lang="en-US" sz="2000" dirty="0">
                <a:latin typeface="Poppins" panose="00000500000000000000" pitchFamily="2" charset="0"/>
                <a:cs typeface="Poppins" panose="00000500000000000000" pitchFamily="2" charset="0"/>
                <a:hlinkClick r:id="rId4"/>
              </a:rPr>
              <a:t>HB 1451</a:t>
            </a:r>
            <a:r>
              <a:rPr lang="en-US" sz="2000" dirty="0">
                <a:latin typeface="Poppins" panose="00000500000000000000" pitchFamily="2" charset="0"/>
                <a:cs typeface="Poppins" panose="00000500000000000000" pitchFamily="2" charset="0"/>
              </a:rPr>
              <a:t> – Nothing About Us Without Us</a:t>
            </a:r>
          </a:p>
          <a:p>
            <a:pPr>
              <a:lnSpc>
                <a:spcPct val="100000"/>
              </a:lnSpc>
            </a:pPr>
            <a:r>
              <a:rPr lang="en-US" sz="2000" dirty="0">
                <a:latin typeface="Poppins" panose="00000500000000000000" pitchFamily="2" charset="0"/>
                <a:cs typeface="Poppins" panose="00000500000000000000" pitchFamily="2" charset="0"/>
                <a:hlinkClick r:id="rId5"/>
              </a:rPr>
              <a:t>HB 1694 </a:t>
            </a:r>
            <a:r>
              <a:rPr lang="en-US" sz="2000" dirty="0">
                <a:latin typeface="Poppins" panose="00000500000000000000" pitchFamily="2" charset="0"/>
                <a:cs typeface="Poppins" panose="00000500000000000000" pitchFamily="2" charset="0"/>
              </a:rPr>
              <a:t>– Homecare workforce shortage</a:t>
            </a:r>
          </a:p>
          <a:p>
            <a:pPr>
              <a:lnSpc>
                <a:spcPct val="100000"/>
              </a:lnSpc>
            </a:pPr>
            <a:endParaRPr lang="en-US" sz="2000" dirty="0">
              <a:latin typeface="Poppins" panose="00000500000000000000" pitchFamily="2" charset="0"/>
              <a:cs typeface="Poppins" panose="00000500000000000000" pitchFamily="2" charset="0"/>
            </a:endParaRPr>
          </a:p>
          <a:p>
            <a:pPr marL="0" indent="0">
              <a:lnSpc>
                <a:spcPct val="100000"/>
              </a:lnSpc>
              <a:buNone/>
            </a:pPr>
            <a:endParaRPr lang="en-US" sz="2000" dirty="0">
              <a:latin typeface="Poppins" panose="00000500000000000000" pitchFamily="2" charset="0"/>
              <a:cs typeface="Poppins" panose="00000500000000000000" pitchFamily="2" charset="0"/>
            </a:endParaRPr>
          </a:p>
        </p:txBody>
      </p:sp>
      <p:sp>
        <p:nvSpPr>
          <p:cNvPr id="4" name="Content Placeholder 3">
            <a:extLst>
              <a:ext uri="{FF2B5EF4-FFF2-40B4-BE49-F238E27FC236}">
                <a16:creationId xmlns:a16="http://schemas.microsoft.com/office/drawing/2014/main" id="{9D6E74C0-F1DD-2521-711B-BB622C08D3FD}"/>
              </a:ext>
            </a:extLst>
          </p:cNvPr>
          <p:cNvSpPr>
            <a:spLocks noGrp="1"/>
          </p:cNvSpPr>
          <p:nvPr>
            <p:ph sz="half" idx="2"/>
          </p:nvPr>
        </p:nvSpPr>
        <p:spPr>
          <a:xfrm>
            <a:off x="6150796" y="609600"/>
            <a:ext cx="5181600" cy="5567363"/>
          </a:xfrm>
        </p:spPr>
        <p:txBody>
          <a:bodyPr>
            <a:normAutofit/>
          </a:bodyPr>
          <a:lstStyle/>
          <a:p>
            <a:pPr marL="0" indent="0">
              <a:lnSpc>
                <a:spcPct val="110000"/>
              </a:lnSpc>
              <a:buNone/>
            </a:pPr>
            <a:r>
              <a:rPr lang="en-US" b="1" dirty="0">
                <a:latin typeface="Poppins" panose="00000500000000000000" pitchFamily="2" charset="0"/>
                <a:cs typeface="Poppins" panose="00000500000000000000" pitchFamily="2" charset="0"/>
              </a:rPr>
              <a:t>Cut off calendar</a:t>
            </a:r>
          </a:p>
          <a:p>
            <a:pPr>
              <a:lnSpc>
                <a:spcPct val="110000"/>
              </a:lnSpc>
            </a:pPr>
            <a:r>
              <a:rPr lang="en-US" sz="2200" dirty="0">
                <a:solidFill>
                  <a:schemeClr val="bg2">
                    <a:lumMod val="75000"/>
                  </a:schemeClr>
                </a:solidFill>
                <a:latin typeface="Poppins" panose="00000500000000000000" pitchFamily="2" charset="0"/>
                <a:cs typeface="Poppins" panose="00000500000000000000" pitchFamily="2" charset="0"/>
              </a:rPr>
              <a:t>Feb 17 –policy/origin</a:t>
            </a:r>
          </a:p>
          <a:p>
            <a:pPr>
              <a:lnSpc>
                <a:spcPct val="110000"/>
              </a:lnSpc>
            </a:pPr>
            <a:r>
              <a:rPr lang="en-US" sz="2200" dirty="0">
                <a:solidFill>
                  <a:srgbClr val="C00000"/>
                </a:solidFill>
                <a:latin typeface="Poppins" panose="00000500000000000000" pitchFamily="2" charset="0"/>
                <a:cs typeface="Poppins" panose="00000500000000000000" pitchFamily="2" charset="0"/>
              </a:rPr>
              <a:t>Feb 24 –fiscal/origin</a:t>
            </a:r>
          </a:p>
          <a:p>
            <a:pPr>
              <a:lnSpc>
                <a:spcPct val="110000"/>
              </a:lnSpc>
            </a:pPr>
            <a:r>
              <a:rPr lang="en-US" sz="2200" dirty="0">
                <a:highlight>
                  <a:srgbClr val="FFFF00"/>
                </a:highlight>
                <a:latin typeface="Poppins" panose="00000500000000000000" pitchFamily="2" charset="0"/>
                <a:cs typeface="Poppins" panose="00000500000000000000" pitchFamily="2" charset="0"/>
              </a:rPr>
              <a:t>March 8 – chamber/origin</a:t>
            </a:r>
          </a:p>
          <a:p>
            <a:pPr>
              <a:lnSpc>
                <a:spcPct val="110000"/>
              </a:lnSpc>
            </a:pPr>
            <a:r>
              <a:rPr lang="en-US" sz="2200" dirty="0">
                <a:latin typeface="Poppins" panose="00000500000000000000" pitchFamily="2" charset="0"/>
                <a:cs typeface="Poppins" panose="00000500000000000000" pitchFamily="2" charset="0"/>
              </a:rPr>
              <a:t>March 29 –policy/opposite</a:t>
            </a:r>
          </a:p>
          <a:p>
            <a:pPr>
              <a:lnSpc>
                <a:spcPct val="110000"/>
              </a:lnSpc>
            </a:pPr>
            <a:r>
              <a:rPr lang="en-US" sz="2200" dirty="0">
                <a:latin typeface="Poppins" panose="00000500000000000000" pitchFamily="2" charset="0"/>
                <a:cs typeface="Poppins" panose="00000500000000000000" pitchFamily="2" charset="0"/>
              </a:rPr>
              <a:t>April 4 – Fiscal/opposite</a:t>
            </a:r>
          </a:p>
          <a:p>
            <a:pPr>
              <a:lnSpc>
                <a:spcPct val="110000"/>
              </a:lnSpc>
            </a:pPr>
            <a:r>
              <a:rPr lang="en-US" sz="2200" dirty="0">
                <a:latin typeface="Poppins" panose="00000500000000000000" pitchFamily="2" charset="0"/>
                <a:cs typeface="Poppins" panose="00000500000000000000" pitchFamily="2" charset="0"/>
              </a:rPr>
              <a:t>April 12 – chamber/opposite</a:t>
            </a:r>
          </a:p>
          <a:p>
            <a:pPr>
              <a:lnSpc>
                <a:spcPct val="110000"/>
              </a:lnSpc>
            </a:pPr>
            <a:r>
              <a:rPr lang="en-US" sz="2200" dirty="0">
                <a:solidFill>
                  <a:srgbClr val="C00000"/>
                </a:solidFill>
                <a:latin typeface="Poppins" panose="00000500000000000000" pitchFamily="2" charset="0"/>
                <a:cs typeface="Poppins" panose="00000500000000000000" pitchFamily="2" charset="0"/>
              </a:rPr>
              <a:t>April 23 </a:t>
            </a:r>
            <a:r>
              <a:rPr lang="en-US" sz="2200" dirty="0">
                <a:latin typeface="Poppins" panose="00000500000000000000" pitchFamily="2" charset="0"/>
                <a:cs typeface="Poppins" panose="00000500000000000000" pitchFamily="2" charset="0"/>
              </a:rPr>
              <a:t>– budgets and “necessarily to implement the budget”</a:t>
            </a:r>
          </a:p>
        </p:txBody>
      </p:sp>
    </p:spTree>
    <p:extLst>
      <p:ext uri="{BB962C8B-B14F-4D97-AF65-F5344CB8AC3E}">
        <p14:creationId xmlns:p14="http://schemas.microsoft.com/office/powerpoint/2010/main" val="3209986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7C49A-9C83-CFD1-D8A0-9F6CF25FB560}"/>
              </a:ext>
            </a:extLst>
          </p:cNvPr>
          <p:cNvSpPr>
            <a:spLocks noGrp="1"/>
          </p:cNvSpPr>
          <p:nvPr>
            <p:ph sz="half" idx="1"/>
          </p:nvPr>
        </p:nvSpPr>
        <p:spPr>
          <a:xfrm>
            <a:off x="953705" y="968976"/>
            <a:ext cx="3849302" cy="4351338"/>
          </a:xfrm>
        </p:spPr>
        <p:txBody>
          <a:bodyPr>
            <a:normAutofit/>
          </a:bodyPr>
          <a:lstStyle/>
          <a:p>
            <a:pPr marL="0" indent="0">
              <a:lnSpc>
                <a:spcPct val="114000"/>
              </a:lnSpc>
              <a:buNone/>
            </a:pPr>
            <a:r>
              <a:rPr lang="en-US" sz="2200" b="1" dirty="0">
                <a:latin typeface="Poppins" panose="00000500000000000000" pitchFamily="2" charset="0"/>
                <a:cs typeface="Poppins" panose="00000500000000000000" pitchFamily="2" charset="0"/>
              </a:rPr>
              <a:t>Subscribe!</a:t>
            </a:r>
          </a:p>
          <a:p>
            <a:pPr marL="0" indent="0">
              <a:lnSpc>
                <a:spcPct val="114000"/>
              </a:lnSpc>
              <a:buNone/>
            </a:pPr>
            <a:r>
              <a:rPr lang="en-US" sz="2200" b="1" dirty="0">
                <a:latin typeface="Poppins" panose="00000500000000000000" pitchFamily="2" charset="0"/>
                <a:cs typeface="Poppins" panose="00000500000000000000" pitchFamily="2" charset="0"/>
              </a:rPr>
              <a:t>Sharing</a:t>
            </a:r>
            <a:r>
              <a:rPr lang="en-US" sz="2200" dirty="0">
                <a:latin typeface="Poppins" panose="00000500000000000000" pitchFamily="2" charset="0"/>
                <a:cs typeface="Poppins" panose="00000500000000000000" pitchFamily="2" charset="0"/>
              </a:rPr>
              <a:t>, resources and information news</a:t>
            </a:r>
          </a:p>
          <a:p>
            <a:pPr marL="0" indent="0">
              <a:lnSpc>
                <a:spcPct val="114000"/>
              </a:lnSpc>
              <a:buNone/>
            </a:pPr>
            <a:r>
              <a:rPr lang="en-US" sz="2200" b="1" dirty="0">
                <a:latin typeface="Poppins" panose="00000500000000000000" pitchFamily="2" charset="0"/>
                <a:cs typeface="Poppins" panose="00000500000000000000" pitchFamily="2" charset="0"/>
              </a:rPr>
              <a:t>Engage</a:t>
            </a:r>
            <a:r>
              <a:rPr lang="en-US" sz="2200" dirty="0">
                <a:latin typeface="Poppins" panose="00000500000000000000" pitchFamily="2" charset="0"/>
                <a:cs typeface="Poppins" panose="00000500000000000000" pitchFamily="2" charset="0"/>
              </a:rPr>
              <a:t>, legislative and policy news and opportunities for civic engagement</a:t>
            </a:r>
          </a:p>
          <a:p>
            <a:pPr marL="0" indent="0">
              <a:lnSpc>
                <a:spcPct val="114000"/>
              </a:lnSpc>
              <a:buNone/>
            </a:pPr>
            <a:r>
              <a:rPr lang="en-US" sz="2200" dirty="0">
                <a:latin typeface="Poppins" panose="00000500000000000000" pitchFamily="2" charset="0"/>
                <a:cs typeface="Poppins" panose="00000500000000000000" pitchFamily="2" charset="0"/>
                <a:hlinkClick r:id="rId3"/>
              </a:rPr>
              <a:t>https://signup.e2ma.net/signup/1894973/1898164/</a:t>
            </a:r>
            <a:r>
              <a:rPr lang="en-US" sz="2200" dirty="0">
                <a:latin typeface="Poppins" panose="00000500000000000000" pitchFamily="2" charset="0"/>
                <a:cs typeface="Poppins" panose="00000500000000000000" pitchFamily="2" charset="0"/>
              </a:rPr>
              <a:t> </a:t>
            </a:r>
          </a:p>
        </p:txBody>
      </p:sp>
      <p:sp>
        <p:nvSpPr>
          <p:cNvPr id="4" name="Content Placeholder 3">
            <a:extLst>
              <a:ext uri="{FF2B5EF4-FFF2-40B4-BE49-F238E27FC236}">
                <a16:creationId xmlns:a16="http://schemas.microsoft.com/office/drawing/2014/main" id="{A95E1EED-829E-127A-4056-BFDD84B2885A}"/>
              </a:ext>
            </a:extLst>
          </p:cNvPr>
          <p:cNvSpPr>
            <a:spLocks noGrp="1"/>
          </p:cNvSpPr>
          <p:nvPr>
            <p:ph sz="half" idx="2"/>
          </p:nvPr>
        </p:nvSpPr>
        <p:spPr>
          <a:xfrm>
            <a:off x="6172201" y="1087655"/>
            <a:ext cx="5464742" cy="5089308"/>
          </a:xfrm>
        </p:spPr>
        <p:txBody>
          <a:bodyPr>
            <a:noAutofit/>
          </a:bodyPr>
          <a:lstStyle/>
          <a:p>
            <a:pPr marL="0" indent="0">
              <a:lnSpc>
                <a:spcPct val="114000"/>
              </a:lnSpc>
              <a:spcBef>
                <a:spcPts val="0"/>
              </a:spcBef>
              <a:spcAft>
                <a:spcPts val="1000"/>
              </a:spcAft>
              <a:buNone/>
            </a:pPr>
            <a:r>
              <a:rPr lang="en-US" sz="2400" b="1" dirty="0">
                <a:effectLst/>
                <a:latin typeface="Poppins" panose="00000500000000000000" pitchFamily="2" charset="0"/>
                <a:ea typeface="Calibri" panose="020F0502020204030204" pitchFamily="34" charset="0"/>
                <a:cs typeface="Poppins" panose="00000500000000000000" pitchFamily="2" charset="0"/>
              </a:rPr>
              <a:t>Links</a:t>
            </a:r>
          </a:p>
          <a:p>
            <a:pPr marL="0" marR="0" indent="0">
              <a:lnSpc>
                <a:spcPct val="114000"/>
              </a:lnSpc>
              <a:spcBef>
                <a:spcPts val="0"/>
              </a:spcBef>
              <a:spcAft>
                <a:spcPts val="1000"/>
              </a:spcAft>
              <a:buNone/>
            </a:pPr>
            <a:r>
              <a:rPr lang="en-US" sz="1600" dirty="0">
                <a:effectLst/>
                <a:latin typeface="Poppins" panose="00000500000000000000" pitchFamily="2" charset="0"/>
                <a:ea typeface="Calibri" panose="020F0502020204030204" pitchFamily="34" charset="0"/>
                <a:cs typeface="Poppins" panose="00000500000000000000" pitchFamily="2" charset="0"/>
              </a:rPr>
              <a:t>Web site: </a:t>
            </a:r>
            <a:r>
              <a:rPr lang="en-US" sz="1600" u="sng" dirty="0">
                <a:solidFill>
                  <a:srgbClr val="0563C1"/>
                </a:solidFill>
                <a:effectLst/>
                <a:latin typeface="Poppins" panose="00000500000000000000" pitchFamily="2" charset="0"/>
                <a:ea typeface="Calibri" panose="020F0502020204030204" pitchFamily="34" charset="0"/>
                <a:cs typeface="Poppins" panose="00000500000000000000" pitchFamily="2" charset="0"/>
                <a:hlinkClick r:id="rId4"/>
              </a:rPr>
              <a:t>https://leg.wa.gov/</a:t>
            </a:r>
            <a:endParaRPr lang="en-US" sz="1600" dirty="0">
              <a:effectLst/>
              <a:latin typeface="Poppins" panose="00000500000000000000" pitchFamily="2" charset="0"/>
              <a:ea typeface="Calibri" panose="020F0502020204030204" pitchFamily="34" charset="0"/>
              <a:cs typeface="Poppins" panose="00000500000000000000" pitchFamily="2" charset="0"/>
            </a:endParaRPr>
          </a:p>
          <a:p>
            <a:pPr marL="0" marR="0" indent="0">
              <a:lnSpc>
                <a:spcPct val="114000"/>
              </a:lnSpc>
              <a:spcBef>
                <a:spcPts val="0"/>
              </a:spcBef>
              <a:spcAft>
                <a:spcPts val="1000"/>
              </a:spcAft>
              <a:buNone/>
            </a:pPr>
            <a:r>
              <a:rPr lang="en-US" sz="1600" dirty="0">
                <a:effectLst/>
                <a:latin typeface="Poppins" panose="00000500000000000000" pitchFamily="2" charset="0"/>
                <a:ea typeface="Calibri" panose="020F0502020204030204" pitchFamily="34" charset="0"/>
                <a:cs typeface="Poppins" panose="00000500000000000000" pitchFamily="2" charset="0"/>
              </a:rPr>
              <a:t>District finder: </a:t>
            </a:r>
            <a:r>
              <a:rPr lang="en-US" sz="1600" u="sng" dirty="0">
                <a:solidFill>
                  <a:srgbClr val="0563C1"/>
                </a:solidFill>
                <a:effectLst/>
                <a:latin typeface="Poppins" panose="00000500000000000000" pitchFamily="2" charset="0"/>
                <a:ea typeface="Calibri" panose="020F0502020204030204" pitchFamily="34" charset="0"/>
                <a:cs typeface="Poppins" panose="00000500000000000000" pitchFamily="2" charset="0"/>
                <a:hlinkClick r:id="rId5"/>
              </a:rPr>
              <a:t>https://app.leg.wa.gov/DistrictFinder/</a:t>
            </a:r>
            <a:r>
              <a:rPr lang="en-US" sz="1600" dirty="0">
                <a:effectLst/>
                <a:latin typeface="Poppins" panose="00000500000000000000" pitchFamily="2" charset="0"/>
                <a:ea typeface="Calibri" panose="020F0502020204030204" pitchFamily="34" charset="0"/>
                <a:cs typeface="Poppins" panose="00000500000000000000" pitchFamily="2" charset="0"/>
              </a:rPr>
              <a:t> </a:t>
            </a:r>
          </a:p>
          <a:p>
            <a:pPr marL="0" marR="0" indent="0">
              <a:lnSpc>
                <a:spcPct val="114000"/>
              </a:lnSpc>
              <a:spcBef>
                <a:spcPts val="0"/>
              </a:spcBef>
              <a:spcAft>
                <a:spcPts val="1000"/>
              </a:spcAft>
              <a:buNone/>
            </a:pPr>
            <a:r>
              <a:rPr lang="en-US" sz="1600" dirty="0">
                <a:effectLst/>
                <a:latin typeface="Poppins" panose="00000500000000000000" pitchFamily="2" charset="0"/>
                <a:ea typeface="Calibri" panose="020F0502020204030204" pitchFamily="34" charset="0"/>
                <a:cs typeface="Poppins" panose="00000500000000000000" pitchFamily="2" charset="0"/>
              </a:rPr>
              <a:t>Bill information: </a:t>
            </a:r>
            <a:r>
              <a:rPr lang="en-US" sz="1600" u="sng" dirty="0">
                <a:solidFill>
                  <a:srgbClr val="0563C1"/>
                </a:solidFill>
                <a:effectLst/>
                <a:latin typeface="Poppins" panose="00000500000000000000" pitchFamily="2" charset="0"/>
                <a:ea typeface="Calibri" panose="020F0502020204030204" pitchFamily="34" charset="0"/>
                <a:cs typeface="Poppins" panose="00000500000000000000" pitchFamily="2" charset="0"/>
                <a:hlinkClick r:id="rId6"/>
              </a:rPr>
              <a:t>https://app.leg.wa.gov/billinfo/</a:t>
            </a:r>
            <a:endParaRPr lang="en-US" sz="1600" dirty="0">
              <a:effectLst/>
              <a:latin typeface="Poppins" panose="00000500000000000000" pitchFamily="2" charset="0"/>
              <a:ea typeface="Calibri" panose="020F0502020204030204" pitchFamily="34" charset="0"/>
              <a:cs typeface="Poppins" panose="00000500000000000000" pitchFamily="2" charset="0"/>
            </a:endParaRPr>
          </a:p>
          <a:p>
            <a:pPr marL="0" marR="0" indent="0">
              <a:lnSpc>
                <a:spcPct val="114000"/>
              </a:lnSpc>
              <a:spcBef>
                <a:spcPts val="0"/>
              </a:spcBef>
              <a:spcAft>
                <a:spcPts val="1000"/>
              </a:spcAft>
              <a:buNone/>
            </a:pPr>
            <a:r>
              <a:rPr lang="en-US" sz="1600" dirty="0">
                <a:effectLst/>
                <a:latin typeface="Poppins" panose="00000500000000000000" pitchFamily="2" charset="0"/>
                <a:ea typeface="Calibri" panose="020F0502020204030204" pitchFamily="34" charset="0"/>
                <a:cs typeface="Poppins" panose="00000500000000000000" pitchFamily="2" charset="0"/>
              </a:rPr>
              <a:t>Cut off calendar: </a:t>
            </a:r>
            <a:r>
              <a:rPr lang="en-US" sz="1600" u="sng" dirty="0">
                <a:solidFill>
                  <a:srgbClr val="0563C1"/>
                </a:solidFill>
                <a:effectLst/>
                <a:latin typeface="Poppins" panose="00000500000000000000" pitchFamily="2" charset="0"/>
                <a:ea typeface="Calibri" panose="020F0502020204030204" pitchFamily="34" charset="0"/>
                <a:cs typeface="Poppins" panose="00000500000000000000" pitchFamily="2" charset="0"/>
                <a:hlinkClick r:id="rId7"/>
              </a:rPr>
              <a:t>https://leg.wa.gov/LIC/Documents/EducationAndInformation/2023%20Draft%20Cutoff%20Calendar.pdf</a:t>
            </a:r>
            <a:r>
              <a:rPr lang="en-US" sz="1600" dirty="0">
                <a:effectLst/>
                <a:latin typeface="Poppins" panose="00000500000000000000" pitchFamily="2" charset="0"/>
                <a:ea typeface="Calibri" panose="020F0502020204030204" pitchFamily="34" charset="0"/>
                <a:cs typeface="Poppins" panose="00000500000000000000" pitchFamily="2" charset="0"/>
              </a:rPr>
              <a:t> </a:t>
            </a:r>
          </a:p>
          <a:p>
            <a:pPr marL="0" marR="0" indent="0">
              <a:lnSpc>
                <a:spcPct val="114000"/>
              </a:lnSpc>
              <a:spcBef>
                <a:spcPts val="0"/>
              </a:spcBef>
              <a:spcAft>
                <a:spcPts val="1000"/>
              </a:spcAft>
              <a:buNone/>
            </a:pPr>
            <a:r>
              <a:rPr lang="en-US" sz="1600" dirty="0">
                <a:effectLst/>
                <a:latin typeface="Poppins" panose="00000500000000000000" pitchFamily="2" charset="0"/>
                <a:ea typeface="Calibri" panose="020F0502020204030204" pitchFamily="34" charset="0"/>
                <a:cs typeface="Poppins" panose="00000500000000000000" pitchFamily="2" charset="0"/>
              </a:rPr>
              <a:t>Classes: </a:t>
            </a:r>
            <a:r>
              <a:rPr lang="en-US" sz="1600" u="sng" dirty="0">
                <a:solidFill>
                  <a:srgbClr val="0563C1"/>
                </a:solidFill>
                <a:effectLst/>
                <a:latin typeface="Poppins" panose="00000500000000000000" pitchFamily="2" charset="0"/>
                <a:ea typeface="Calibri" panose="020F0502020204030204" pitchFamily="34" charset="0"/>
                <a:cs typeface="Poppins" panose="00000500000000000000" pitchFamily="2" charset="0"/>
                <a:hlinkClick r:id="rId8"/>
              </a:rPr>
              <a:t>https://leg.wa.gov/LIC/Pages/classes.aspx</a:t>
            </a:r>
            <a:endParaRPr lang="en-US" sz="1600" dirty="0">
              <a:effectLst/>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169907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987EF7-77D7-46E5-0C7F-93EAB3F3ED98}"/>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Poppins SemiBold" panose="00000700000000000000" pitchFamily="2" charset="0"/>
                <a:cs typeface="Poppins SemiBold" panose="00000700000000000000" pitchFamily="2" charset="0"/>
              </a:rPr>
              <a:t>Who to contact</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573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ADC9D-62C4-DBEC-7EB4-DFA42700C506}"/>
              </a:ext>
            </a:extLst>
          </p:cNvPr>
          <p:cNvSpPr>
            <a:spLocks noGrp="1"/>
          </p:cNvSpPr>
          <p:nvPr>
            <p:ph type="body" sz="half" idx="2"/>
          </p:nvPr>
        </p:nvSpPr>
        <p:spPr>
          <a:xfrm>
            <a:off x="839788" y="751840"/>
            <a:ext cx="6140132" cy="5117148"/>
          </a:xfrm>
        </p:spPr>
        <p:txBody>
          <a:bodyPr>
            <a:noAutofit/>
          </a:bodyPr>
          <a:lstStyle/>
          <a:p>
            <a:pPr marL="342900" marR="0" lvl="0" indent="-342900">
              <a:lnSpc>
                <a:spcPct val="114000"/>
              </a:lnSpc>
              <a:spcBef>
                <a:spcPts val="0"/>
              </a:spcBef>
              <a:spcAft>
                <a:spcPts val="1000"/>
              </a:spcAft>
              <a:buFont typeface="Symbol" panose="05050102010706020507" pitchFamily="18" charset="2"/>
              <a:buChar char=""/>
            </a:pPr>
            <a:r>
              <a:rPr lang="en-US" sz="2400" dirty="0">
                <a:effectLst/>
                <a:latin typeface="Poppins" panose="00000500000000000000" pitchFamily="2" charset="0"/>
                <a:ea typeface="Calibri" panose="020F0502020204030204" pitchFamily="34" charset="0"/>
                <a:cs typeface="Poppins" panose="00000500000000000000" pitchFamily="2" charset="0"/>
              </a:rPr>
              <a:t>Your legislators</a:t>
            </a:r>
          </a:p>
          <a:p>
            <a:pPr marL="342900" marR="0" lvl="0" indent="-342900">
              <a:lnSpc>
                <a:spcPct val="114000"/>
              </a:lnSpc>
              <a:spcBef>
                <a:spcPts val="0"/>
              </a:spcBef>
              <a:spcAft>
                <a:spcPts val="1000"/>
              </a:spcAft>
              <a:buFont typeface="Symbol" panose="05050102010706020507" pitchFamily="18" charset="2"/>
              <a:buChar char=""/>
            </a:pPr>
            <a:r>
              <a:rPr lang="en-US" sz="2400" dirty="0">
                <a:effectLst/>
                <a:latin typeface="Poppins" panose="00000500000000000000" pitchFamily="2" charset="0"/>
                <a:ea typeface="Calibri" panose="020F0502020204030204" pitchFamily="34" charset="0"/>
                <a:cs typeface="Poppins" panose="00000500000000000000" pitchFamily="2" charset="0"/>
              </a:rPr>
              <a:t>Legislators with influence</a:t>
            </a:r>
          </a:p>
          <a:p>
            <a:pPr marL="742950" marR="0" lvl="1" indent="-285750">
              <a:lnSpc>
                <a:spcPct val="114000"/>
              </a:lnSpc>
              <a:spcBef>
                <a:spcPts val="0"/>
              </a:spcBef>
              <a:spcAft>
                <a:spcPts val="1000"/>
              </a:spcAft>
              <a:buFont typeface="Courier New" panose="02070309020205020404" pitchFamily="49" charset="0"/>
              <a:buChar char="o"/>
            </a:pPr>
            <a:r>
              <a:rPr lang="en-US" sz="2400" dirty="0">
                <a:effectLst/>
                <a:latin typeface="Poppins" panose="00000500000000000000" pitchFamily="2" charset="0"/>
                <a:ea typeface="Calibri" panose="020F0502020204030204" pitchFamily="34" charset="0"/>
                <a:cs typeface="Poppins" panose="00000500000000000000" pitchFamily="2" charset="0"/>
              </a:rPr>
              <a:t>Sit on committees that will consider the bill </a:t>
            </a:r>
          </a:p>
          <a:p>
            <a:pPr marL="742950" marR="0" lvl="1" indent="-285750">
              <a:lnSpc>
                <a:spcPct val="114000"/>
              </a:lnSpc>
              <a:spcBef>
                <a:spcPts val="0"/>
              </a:spcBef>
              <a:spcAft>
                <a:spcPts val="1000"/>
              </a:spcAft>
              <a:buFont typeface="Courier New" panose="02070309020205020404" pitchFamily="49" charset="0"/>
              <a:buChar char="o"/>
            </a:pPr>
            <a:r>
              <a:rPr lang="en-US" sz="2400" dirty="0">
                <a:effectLst/>
                <a:latin typeface="Poppins" panose="00000500000000000000" pitchFamily="2" charset="0"/>
                <a:ea typeface="Calibri" panose="020F0502020204030204" pitchFamily="34" charset="0"/>
                <a:cs typeface="Poppins" panose="00000500000000000000" pitchFamily="2" charset="0"/>
              </a:rPr>
              <a:t>Have leadership positions</a:t>
            </a:r>
          </a:p>
          <a:p>
            <a:pPr marL="742950" marR="0" lvl="1" indent="-285750">
              <a:lnSpc>
                <a:spcPct val="114000"/>
              </a:lnSpc>
              <a:spcBef>
                <a:spcPts val="0"/>
              </a:spcBef>
              <a:spcAft>
                <a:spcPts val="1000"/>
              </a:spcAft>
              <a:buFont typeface="Courier New" panose="02070309020205020404" pitchFamily="49" charset="0"/>
              <a:buChar char="o"/>
            </a:pPr>
            <a:r>
              <a:rPr lang="en-US" sz="2400" dirty="0">
                <a:effectLst/>
                <a:latin typeface="Poppins" panose="00000500000000000000" pitchFamily="2" charset="0"/>
                <a:ea typeface="Calibri" panose="020F0502020204030204" pitchFamily="34" charset="0"/>
                <a:cs typeface="Poppins" panose="00000500000000000000" pitchFamily="2" charset="0"/>
              </a:rPr>
              <a:t>Are held in high regard by other legislators</a:t>
            </a:r>
          </a:p>
          <a:p>
            <a:pPr marL="342900" marR="0" lvl="0" indent="-342900">
              <a:lnSpc>
                <a:spcPct val="114000"/>
              </a:lnSpc>
              <a:spcBef>
                <a:spcPts val="0"/>
              </a:spcBef>
              <a:spcAft>
                <a:spcPts val="1000"/>
              </a:spcAft>
              <a:buFont typeface="Symbol" panose="05050102010706020507" pitchFamily="18" charset="2"/>
              <a:buChar char=""/>
            </a:pPr>
            <a:r>
              <a:rPr lang="en-US" sz="2400" dirty="0">
                <a:effectLst/>
                <a:latin typeface="Poppins" panose="00000500000000000000" pitchFamily="2" charset="0"/>
                <a:ea typeface="Calibri" panose="020F0502020204030204" pitchFamily="34" charset="0"/>
                <a:cs typeface="Poppins" panose="00000500000000000000" pitchFamily="2" charset="0"/>
              </a:rPr>
              <a:t>The governor</a:t>
            </a:r>
          </a:p>
          <a:p>
            <a:pPr marL="342900" marR="0" lvl="0" indent="-342900">
              <a:lnSpc>
                <a:spcPct val="114000"/>
              </a:lnSpc>
              <a:spcBef>
                <a:spcPts val="0"/>
              </a:spcBef>
              <a:spcAft>
                <a:spcPts val="1000"/>
              </a:spcAft>
              <a:buFont typeface="Symbol" panose="05050102010706020507" pitchFamily="18" charset="2"/>
              <a:buChar char=""/>
            </a:pPr>
            <a:r>
              <a:rPr lang="en-US" sz="2400" dirty="0">
                <a:effectLst/>
                <a:latin typeface="Poppins" panose="00000500000000000000" pitchFamily="2" charset="0"/>
                <a:ea typeface="Calibri" panose="020F0502020204030204" pitchFamily="34" charset="0"/>
                <a:cs typeface="Poppins" panose="00000500000000000000" pitchFamily="2" charset="0"/>
              </a:rPr>
              <a:t>Allies who can help build the cause</a:t>
            </a:r>
          </a:p>
          <a:p>
            <a:pPr>
              <a:lnSpc>
                <a:spcPct val="120000"/>
              </a:lnSpc>
              <a:spcAft>
                <a:spcPts val="1000"/>
              </a:spcAft>
            </a:pPr>
            <a:endParaRPr lang="en-US" sz="2400" dirty="0">
              <a:latin typeface="Poppins" panose="00000500000000000000" pitchFamily="2" charset="0"/>
              <a:cs typeface="Poppins" panose="00000500000000000000" pitchFamily="2" charset="0"/>
            </a:endParaRPr>
          </a:p>
        </p:txBody>
      </p:sp>
      <p:pic>
        <p:nvPicPr>
          <p:cNvPr id="13" name="Graphic 12" descr="Open envelope outline">
            <a:extLst>
              <a:ext uri="{FF2B5EF4-FFF2-40B4-BE49-F238E27FC236}">
                <a16:creationId xmlns:a16="http://schemas.microsoft.com/office/drawing/2014/main" id="{1C95095F-637E-4EC0-B970-F18861EC60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3612" y="751840"/>
            <a:ext cx="4455160" cy="4455160"/>
          </a:xfrm>
          <a:prstGeom prst="rect">
            <a:avLst/>
          </a:prstGeom>
        </p:spPr>
      </p:pic>
      <p:sp>
        <p:nvSpPr>
          <p:cNvPr id="18" name="Rectangle 17">
            <a:extLst>
              <a:ext uri="{FF2B5EF4-FFF2-40B4-BE49-F238E27FC236}">
                <a16:creationId xmlns:a16="http://schemas.microsoft.com/office/drawing/2014/main" id="{06A757D6-4DC7-E600-99F7-9E97189A7C4E}"/>
              </a:ext>
            </a:extLst>
          </p:cNvPr>
          <p:cNvSpPr/>
          <p:nvPr/>
        </p:nvSpPr>
        <p:spPr>
          <a:xfrm>
            <a:off x="0" y="5953760"/>
            <a:ext cx="12192000" cy="9042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207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987EF7-77D7-46E5-0C7F-93EAB3F3ED98}"/>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Poppins SemiBold" panose="00000700000000000000" pitchFamily="2" charset="0"/>
                <a:cs typeface="Poppins SemiBold" panose="00000700000000000000" pitchFamily="2" charset="0"/>
              </a:rPr>
              <a:t>When to contact</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01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719A3-1595-BE9F-AF03-F997F2A99459}"/>
              </a:ext>
            </a:extLst>
          </p:cNvPr>
          <p:cNvSpPr>
            <a:spLocks noGrp="1"/>
          </p:cNvSpPr>
          <p:nvPr>
            <p:ph type="title"/>
          </p:nvPr>
        </p:nvSpPr>
        <p:spPr>
          <a:xfrm>
            <a:off x="839788" y="457200"/>
            <a:ext cx="10742612" cy="1028700"/>
          </a:xfrm>
        </p:spPr>
        <p:txBody>
          <a:bodyPr/>
          <a:lstStyle/>
          <a:p>
            <a:r>
              <a:rPr lang="en-US" b="1" dirty="0">
                <a:latin typeface="Poppins SemiBold" panose="00000700000000000000" pitchFamily="2" charset="0"/>
                <a:cs typeface="Poppins SemiBold" panose="00000700000000000000" pitchFamily="2" charset="0"/>
              </a:rPr>
              <a:t>Timing is important</a:t>
            </a:r>
          </a:p>
        </p:txBody>
      </p:sp>
      <p:sp>
        <p:nvSpPr>
          <p:cNvPr id="4" name="Text Placeholder 3">
            <a:extLst>
              <a:ext uri="{FF2B5EF4-FFF2-40B4-BE49-F238E27FC236}">
                <a16:creationId xmlns:a16="http://schemas.microsoft.com/office/drawing/2014/main" id="{241D692A-88B0-265C-1684-33D78DA32B2B}"/>
              </a:ext>
            </a:extLst>
          </p:cNvPr>
          <p:cNvSpPr>
            <a:spLocks noGrp="1"/>
          </p:cNvSpPr>
          <p:nvPr>
            <p:ph type="body" sz="half" idx="2"/>
          </p:nvPr>
        </p:nvSpPr>
        <p:spPr>
          <a:xfrm>
            <a:off x="963613" y="1814036"/>
            <a:ext cx="3932237" cy="3811588"/>
          </a:xfrm>
        </p:spPr>
        <p:txBody>
          <a:bodyPr>
            <a:normAutofit lnSpcReduction="10000"/>
          </a:bodyPr>
          <a:lstStyle/>
          <a:p>
            <a:pPr marL="0" marR="0">
              <a:lnSpc>
                <a:spcPct val="114000"/>
              </a:lnSpc>
              <a:spcBef>
                <a:spcPts val="0"/>
              </a:spcBef>
              <a:spcAft>
                <a:spcPts val="1200"/>
              </a:spcAft>
            </a:pPr>
            <a:r>
              <a:rPr lang="en-US" sz="1800" dirty="0">
                <a:effectLst/>
                <a:latin typeface="Poppins" panose="00000500000000000000" pitchFamily="2" charset="0"/>
                <a:ea typeface="Calibri" panose="020F0502020204030204" pitchFamily="34" charset="0"/>
                <a:cs typeface="Poppins" panose="00000500000000000000" pitchFamily="2" charset="0"/>
              </a:rPr>
              <a:t>1. A bill is read and referred to committee (1</a:t>
            </a:r>
            <a:r>
              <a:rPr lang="en-US" sz="1800" baseline="30000" dirty="0">
                <a:effectLst/>
                <a:latin typeface="Poppins" panose="00000500000000000000" pitchFamily="2" charset="0"/>
                <a:ea typeface="Calibri" panose="020F0502020204030204" pitchFamily="34" charset="0"/>
                <a:cs typeface="Poppins" panose="00000500000000000000" pitchFamily="2" charset="0"/>
              </a:rPr>
              <a:t>st</a:t>
            </a:r>
            <a:r>
              <a:rPr lang="en-US" sz="1800" dirty="0">
                <a:effectLst/>
                <a:latin typeface="Poppins" panose="00000500000000000000" pitchFamily="2" charset="0"/>
                <a:ea typeface="Calibri" panose="020F0502020204030204" pitchFamily="34" charset="0"/>
                <a:cs typeface="Poppins" panose="00000500000000000000" pitchFamily="2" charset="0"/>
              </a:rPr>
              <a:t> reading)</a:t>
            </a:r>
          </a:p>
          <a:p>
            <a:pPr marL="0" marR="0">
              <a:lnSpc>
                <a:spcPct val="114000"/>
              </a:lnSpc>
              <a:spcBef>
                <a:spcPts val="0"/>
              </a:spcBef>
              <a:spcAft>
                <a:spcPts val="1200"/>
              </a:spcAft>
            </a:pPr>
            <a:r>
              <a:rPr lang="en-US" sz="1800" dirty="0">
                <a:effectLst/>
                <a:latin typeface="Poppins" panose="00000500000000000000" pitchFamily="2" charset="0"/>
                <a:ea typeface="Calibri" panose="020F0502020204030204" pitchFamily="34" charset="0"/>
                <a:cs typeface="Poppins" panose="00000500000000000000" pitchFamily="2" charset="0"/>
              </a:rPr>
              <a:t>2. Committees consider, debate, and amend bills</a:t>
            </a:r>
          </a:p>
          <a:p>
            <a:pPr marL="0" marR="0">
              <a:lnSpc>
                <a:spcPct val="114000"/>
              </a:lnSpc>
              <a:spcBef>
                <a:spcPts val="0"/>
              </a:spcBef>
              <a:spcAft>
                <a:spcPts val="1200"/>
              </a:spcAft>
            </a:pPr>
            <a:r>
              <a:rPr lang="en-US" sz="1800" dirty="0">
                <a:effectLst/>
                <a:latin typeface="Poppins" panose="00000500000000000000" pitchFamily="2" charset="0"/>
                <a:ea typeface="Calibri" panose="020F0502020204030204" pitchFamily="34" charset="0"/>
                <a:cs typeface="Poppins" panose="00000500000000000000" pitchFamily="2" charset="0"/>
              </a:rPr>
              <a:t>3. If the bill </a:t>
            </a:r>
            <a:r>
              <a:rPr lang="en-US" sz="1800" dirty="0">
                <a:latin typeface="Poppins" panose="00000500000000000000" pitchFamily="2" charset="0"/>
                <a:ea typeface="Calibri" panose="020F0502020204030204" pitchFamily="34" charset="0"/>
                <a:cs typeface="Poppins" panose="00000500000000000000" pitchFamily="2" charset="0"/>
              </a:rPr>
              <a:t>makes it out committee, it </a:t>
            </a:r>
            <a:r>
              <a:rPr lang="en-US" sz="1800" dirty="0">
                <a:effectLst/>
                <a:latin typeface="Poppins" panose="00000500000000000000" pitchFamily="2" charset="0"/>
                <a:ea typeface="Calibri" panose="020F0502020204030204" pitchFamily="34" charset="0"/>
                <a:cs typeface="Poppins" panose="00000500000000000000" pitchFamily="2" charset="0"/>
              </a:rPr>
              <a:t>gets a 2</a:t>
            </a:r>
            <a:r>
              <a:rPr lang="en-US" sz="1800" baseline="30000" dirty="0">
                <a:effectLst/>
                <a:latin typeface="Poppins" panose="00000500000000000000" pitchFamily="2" charset="0"/>
                <a:ea typeface="Calibri" panose="020F0502020204030204" pitchFamily="34" charset="0"/>
                <a:cs typeface="Poppins" panose="00000500000000000000" pitchFamily="2" charset="0"/>
              </a:rPr>
              <a:t>nd</a:t>
            </a:r>
            <a:r>
              <a:rPr lang="en-US" sz="1800" dirty="0">
                <a:effectLst/>
                <a:latin typeface="Poppins" panose="00000500000000000000" pitchFamily="2" charset="0"/>
                <a:ea typeface="Calibri" panose="020F0502020204030204" pitchFamily="34" charset="0"/>
                <a:cs typeface="Poppins" panose="00000500000000000000" pitchFamily="2" charset="0"/>
              </a:rPr>
              <a:t> reading, when the whole chamber considers, debates, and amends</a:t>
            </a:r>
          </a:p>
          <a:p>
            <a:pPr marL="0" marR="0">
              <a:lnSpc>
                <a:spcPct val="114000"/>
              </a:lnSpc>
              <a:spcBef>
                <a:spcPts val="0"/>
              </a:spcBef>
              <a:spcAft>
                <a:spcPts val="1200"/>
              </a:spcAft>
            </a:pPr>
            <a:r>
              <a:rPr lang="en-US" sz="1800" dirty="0">
                <a:effectLst/>
                <a:latin typeface="Poppins" panose="00000500000000000000" pitchFamily="2" charset="0"/>
                <a:ea typeface="Calibri" panose="020F0502020204030204" pitchFamily="34" charset="0"/>
                <a:cs typeface="Poppins" panose="00000500000000000000" pitchFamily="2" charset="0"/>
              </a:rPr>
              <a:t>4. They then vote on final, amended version (3</a:t>
            </a:r>
            <a:r>
              <a:rPr lang="en-US" sz="1800" baseline="30000" dirty="0">
                <a:effectLst/>
                <a:latin typeface="Poppins" panose="00000500000000000000" pitchFamily="2" charset="0"/>
                <a:ea typeface="Calibri" panose="020F0502020204030204" pitchFamily="34" charset="0"/>
                <a:cs typeface="Poppins" panose="00000500000000000000" pitchFamily="2" charset="0"/>
              </a:rPr>
              <a:t>rd</a:t>
            </a:r>
            <a:r>
              <a:rPr lang="en-US" sz="1800" dirty="0">
                <a:effectLst/>
                <a:latin typeface="Poppins" panose="00000500000000000000" pitchFamily="2" charset="0"/>
                <a:ea typeface="Calibri" panose="020F0502020204030204" pitchFamily="34" charset="0"/>
                <a:cs typeface="Poppins" panose="00000500000000000000" pitchFamily="2" charset="0"/>
              </a:rPr>
              <a:t> reading)</a:t>
            </a:r>
          </a:p>
          <a:p>
            <a:pPr>
              <a:lnSpc>
                <a:spcPct val="114000"/>
              </a:lnSpc>
              <a:spcAft>
                <a:spcPts val="1200"/>
              </a:spcAft>
            </a:pPr>
            <a:endParaRPr lang="en-US" dirty="0">
              <a:latin typeface="Poppins" panose="00000500000000000000" pitchFamily="2" charset="0"/>
              <a:cs typeface="Poppins" panose="00000500000000000000" pitchFamily="2" charset="0"/>
            </a:endParaRPr>
          </a:p>
        </p:txBody>
      </p:sp>
      <p:pic>
        <p:nvPicPr>
          <p:cNvPr id="8" name="Graphic 7" descr="Chat with solid fill">
            <a:extLst>
              <a:ext uri="{FF2B5EF4-FFF2-40B4-BE49-F238E27FC236}">
                <a16:creationId xmlns:a16="http://schemas.microsoft.com/office/drawing/2014/main" id="{28AD71CD-A74E-D822-8A74-7955FB239B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7869" y="1416749"/>
            <a:ext cx="3506025" cy="3506025"/>
          </a:xfrm>
          <a:prstGeom prst="rect">
            <a:avLst/>
          </a:prstGeom>
        </p:spPr>
      </p:pic>
      <p:pic>
        <p:nvPicPr>
          <p:cNvPr id="10" name="Graphic 9" descr="Chat outline">
            <a:extLst>
              <a:ext uri="{FF2B5EF4-FFF2-40B4-BE49-F238E27FC236}">
                <a16:creationId xmlns:a16="http://schemas.microsoft.com/office/drawing/2014/main" id="{FE8D7452-1EF3-8927-5D9C-1CF5DDB48A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13775" y="747713"/>
            <a:ext cx="2047875" cy="2047875"/>
          </a:xfrm>
          <a:prstGeom prst="rect">
            <a:avLst/>
          </a:prstGeom>
        </p:spPr>
      </p:pic>
      <p:pic>
        <p:nvPicPr>
          <p:cNvPr id="11" name="Graphic 10" descr="Chat outline">
            <a:extLst>
              <a:ext uri="{FF2B5EF4-FFF2-40B4-BE49-F238E27FC236}">
                <a16:creationId xmlns:a16="http://schemas.microsoft.com/office/drawing/2014/main" id="{9659C1BB-0D5E-09E9-EB98-F9865A473A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3040" y="3952867"/>
            <a:ext cx="1789094" cy="1789094"/>
          </a:xfrm>
          <a:prstGeom prst="rect">
            <a:avLst/>
          </a:prstGeom>
        </p:spPr>
      </p:pic>
      <p:sp>
        <p:nvSpPr>
          <p:cNvPr id="12" name="Rectangle 11">
            <a:extLst>
              <a:ext uri="{FF2B5EF4-FFF2-40B4-BE49-F238E27FC236}">
                <a16:creationId xmlns:a16="http://schemas.microsoft.com/office/drawing/2014/main" id="{582CE4E6-3CB9-4669-66E9-FD8544871DD4}"/>
              </a:ext>
            </a:extLst>
          </p:cNvPr>
          <p:cNvSpPr/>
          <p:nvPr/>
        </p:nvSpPr>
        <p:spPr>
          <a:xfrm>
            <a:off x="0" y="5953760"/>
            <a:ext cx="12192000" cy="9042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881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987EF7-77D7-46E5-0C7F-93EAB3F3ED98}"/>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Poppins SemiBold" panose="00000700000000000000" pitchFamily="2" charset="0"/>
                <a:cs typeface="Poppins SemiBold" panose="00000700000000000000" pitchFamily="2" charset="0"/>
              </a:rPr>
              <a:t>How often?</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323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ADC9D-62C4-DBEC-7EB4-DFA42700C506}"/>
              </a:ext>
            </a:extLst>
          </p:cNvPr>
          <p:cNvSpPr>
            <a:spLocks noGrp="1"/>
          </p:cNvSpPr>
          <p:nvPr>
            <p:ph type="body" sz="half" idx="2"/>
          </p:nvPr>
        </p:nvSpPr>
        <p:spPr>
          <a:xfrm>
            <a:off x="839788" y="1345912"/>
            <a:ext cx="10543978" cy="5429893"/>
          </a:xfrm>
        </p:spPr>
        <p:txBody>
          <a:bodyPr numCol="2" spcCol="365760">
            <a:noAutofit/>
          </a:bodyPr>
          <a:lstStyle/>
          <a:p>
            <a:pPr marL="0" marR="0">
              <a:lnSpc>
                <a:spcPct val="114000"/>
              </a:lnSpc>
              <a:spcBef>
                <a:spcPts val="0"/>
              </a:spcBef>
              <a:spcAft>
                <a:spcPts val="800"/>
              </a:spcAft>
            </a:pPr>
            <a:r>
              <a:rPr lang="en-US" sz="1800" b="1" dirty="0">
                <a:effectLst/>
                <a:latin typeface="Poppins" panose="00000500000000000000" pitchFamily="2" charset="0"/>
                <a:ea typeface="Calibri" panose="020F0502020204030204" pitchFamily="34" charset="0"/>
                <a:cs typeface="Poppins" panose="00000500000000000000" pitchFamily="2" charset="0"/>
              </a:rPr>
              <a:t>1 - Connect very early on in the session</a:t>
            </a:r>
          </a:p>
          <a:p>
            <a:pPr marL="742950" lvl="1" indent="-285750">
              <a:lnSpc>
                <a:spcPct val="114000"/>
              </a:lnSpc>
              <a:spcBef>
                <a:spcPts val="0"/>
              </a:spcBef>
              <a:spcAft>
                <a:spcPts val="800"/>
              </a:spcAft>
              <a:buFont typeface="Arial" panose="020B0604020202020204" pitchFamily="34" charset="0"/>
              <a:buChar char="•"/>
            </a:pPr>
            <a:r>
              <a:rPr lang="en-US" sz="1800" dirty="0">
                <a:effectLst/>
                <a:latin typeface="Poppins" panose="00000500000000000000" pitchFamily="2" charset="0"/>
                <a:ea typeface="Calibri" panose="020F0502020204030204" pitchFamily="34" charset="0"/>
                <a:cs typeface="Poppins" panose="00000500000000000000" pitchFamily="2" charset="0"/>
              </a:rPr>
              <a:t>This is a general communication: </a:t>
            </a:r>
            <a:br>
              <a:rPr lang="en-US" sz="1800" dirty="0">
                <a:effectLst/>
                <a:latin typeface="Poppins" panose="00000500000000000000" pitchFamily="2" charset="0"/>
                <a:ea typeface="Calibri" panose="020F0502020204030204" pitchFamily="34" charset="0"/>
                <a:cs typeface="Poppins" panose="00000500000000000000" pitchFamily="2" charset="0"/>
              </a:rPr>
            </a:br>
            <a:r>
              <a:rPr lang="en-US" sz="1800" dirty="0">
                <a:effectLst/>
                <a:latin typeface="Poppins" panose="00000500000000000000" pitchFamily="2" charset="0"/>
                <a:ea typeface="Calibri" panose="020F0502020204030204" pitchFamily="34" charset="0"/>
                <a:cs typeface="Poppins" panose="00000500000000000000" pitchFamily="2" charset="0"/>
              </a:rPr>
              <a:t>This is my situation/hope/goal/dream.</a:t>
            </a:r>
            <a:br>
              <a:rPr lang="en-US" sz="1800" dirty="0">
                <a:effectLst/>
                <a:latin typeface="Poppins" panose="00000500000000000000" pitchFamily="2" charset="0"/>
                <a:ea typeface="Calibri" panose="020F0502020204030204" pitchFamily="34" charset="0"/>
                <a:cs typeface="Poppins" panose="00000500000000000000" pitchFamily="2" charset="0"/>
              </a:rPr>
            </a:br>
            <a:r>
              <a:rPr lang="en-US" sz="1800" dirty="0">
                <a:effectLst/>
                <a:latin typeface="Poppins" panose="00000500000000000000" pitchFamily="2" charset="0"/>
                <a:ea typeface="Calibri" panose="020F0502020204030204" pitchFamily="34" charset="0"/>
                <a:cs typeface="Poppins" panose="00000500000000000000" pitchFamily="2" charset="0"/>
              </a:rPr>
              <a:t>I hope I can count on you this session</a:t>
            </a:r>
            <a:br>
              <a:rPr lang="en-US" sz="1800" dirty="0">
                <a:effectLst/>
                <a:latin typeface="Poppins" panose="00000500000000000000" pitchFamily="2" charset="0"/>
                <a:ea typeface="Calibri" panose="020F0502020204030204" pitchFamily="34" charset="0"/>
                <a:cs typeface="Poppins" panose="00000500000000000000" pitchFamily="2" charset="0"/>
              </a:rPr>
            </a:br>
            <a:endParaRPr lang="en-US" sz="1800" dirty="0">
              <a:effectLst/>
              <a:latin typeface="Poppins" panose="00000500000000000000" pitchFamily="2" charset="0"/>
              <a:ea typeface="Calibri" panose="020F0502020204030204" pitchFamily="34" charset="0"/>
              <a:cs typeface="Poppins" panose="00000500000000000000" pitchFamily="2" charset="0"/>
            </a:endParaRPr>
          </a:p>
          <a:p>
            <a:pPr marL="0" marR="0">
              <a:lnSpc>
                <a:spcPct val="114000"/>
              </a:lnSpc>
              <a:spcBef>
                <a:spcPts val="0"/>
              </a:spcBef>
              <a:spcAft>
                <a:spcPts val="800"/>
              </a:spcAft>
            </a:pPr>
            <a:r>
              <a:rPr lang="en-US" sz="1800" b="1" dirty="0">
                <a:effectLst/>
                <a:latin typeface="Poppins" panose="00000500000000000000" pitchFamily="2" charset="0"/>
                <a:ea typeface="Calibri" panose="020F0502020204030204" pitchFamily="34" charset="0"/>
                <a:cs typeface="Poppins" panose="00000500000000000000" pitchFamily="2" charset="0"/>
              </a:rPr>
              <a:t>2 - Comment when a bill is heard/dropped</a:t>
            </a:r>
            <a:endParaRPr lang="en-US" sz="1800" dirty="0">
              <a:effectLst/>
              <a:latin typeface="Poppins" panose="00000500000000000000" pitchFamily="2" charset="0"/>
              <a:ea typeface="Calibri" panose="020F0502020204030204" pitchFamily="34" charset="0"/>
              <a:cs typeface="Poppins" panose="00000500000000000000" pitchFamily="2" charset="0"/>
            </a:endParaRPr>
          </a:p>
          <a:p>
            <a:pPr marL="742950" lvl="1" indent="-285750">
              <a:lnSpc>
                <a:spcPct val="114000"/>
              </a:lnSpc>
              <a:spcBef>
                <a:spcPts val="0"/>
              </a:spcBef>
              <a:spcAft>
                <a:spcPts val="800"/>
              </a:spcAft>
              <a:buFont typeface="Arial" panose="020B0604020202020204" pitchFamily="34" charset="0"/>
              <a:buChar char="•"/>
            </a:pPr>
            <a:r>
              <a:rPr lang="en-US" sz="1800" dirty="0">
                <a:effectLst/>
                <a:latin typeface="Poppins" panose="00000500000000000000" pitchFamily="2" charset="0"/>
                <a:ea typeface="Calibri" panose="020F0502020204030204" pitchFamily="34" charset="0"/>
                <a:cs typeface="Poppins" panose="00000500000000000000" pitchFamily="2" charset="0"/>
              </a:rPr>
              <a:t>This is a more focused conversation: </a:t>
            </a:r>
            <a:br>
              <a:rPr lang="en-US" sz="1800" dirty="0">
                <a:effectLst/>
                <a:latin typeface="Poppins" panose="00000500000000000000" pitchFamily="2" charset="0"/>
                <a:ea typeface="Calibri" panose="020F0502020204030204" pitchFamily="34" charset="0"/>
                <a:cs typeface="Poppins" panose="00000500000000000000" pitchFamily="2" charset="0"/>
              </a:rPr>
            </a:br>
            <a:r>
              <a:rPr lang="en-US" sz="1800" dirty="0">
                <a:effectLst/>
                <a:latin typeface="Poppins" panose="00000500000000000000" pitchFamily="2" charset="0"/>
                <a:ea typeface="Calibri" panose="020F0502020204030204" pitchFamily="34" charset="0"/>
                <a:cs typeface="Poppins" panose="00000500000000000000" pitchFamily="2" charset="0"/>
              </a:rPr>
              <a:t>I support this bill. It addresses my situation; I hope I can count on your support as it makes its way through the chamber</a:t>
            </a:r>
            <a:br>
              <a:rPr lang="en-US" sz="1800" dirty="0">
                <a:effectLst/>
                <a:latin typeface="Poppins" panose="00000500000000000000" pitchFamily="2" charset="0"/>
                <a:ea typeface="Calibri" panose="020F0502020204030204" pitchFamily="34" charset="0"/>
                <a:cs typeface="Poppins" panose="00000500000000000000" pitchFamily="2" charset="0"/>
              </a:rPr>
            </a:br>
            <a:br>
              <a:rPr lang="en-US" sz="1800" dirty="0">
                <a:effectLst/>
                <a:latin typeface="Poppins" panose="00000500000000000000" pitchFamily="2" charset="0"/>
                <a:ea typeface="Calibri" panose="020F0502020204030204" pitchFamily="34" charset="0"/>
                <a:cs typeface="Poppins" panose="00000500000000000000" pitchFamily="2" charset="0"/>
              </a:rPr>
            </a:br>
            <a:endParaRPr lang="en-US" sz="1800" dirty="0">
              <a:effectLst/>
              <a:latin typeface="Poppins" panose="00000500000000000000" pitchFamily="2" charset="0"/>
              <a:ea typeface="Calibri" panose="020F0502020204030204" pitchFamily="34" charset="0"/>
              <a:cs typeface="Poppins" panose="00000500000000000000" pitchFamily="2" charset="0"/>
            </a:endParaRPr>
          </a:p>
          <a:p>
            <a:pPr marL="0" marR="0">
              <a:lnSpc>
                <a:spcPct val="114000"/>
              </a:lnSpc>
              <a:spcBef>
                <a:spcPts val="0"/>
              </a:spcBef>
              <a:spcAft>
                <a:spcPts val="800"/>
              </a:spcAft>
            </a:pPr>
            <a:r>
              <a:rPr lang="en-US" sz="1800" b="1" dirty="0">
                <a:effectLst/>
                <a:latin typeface="Poppins" panose="00000500000000000000" pitchFamily="2" charset="0"/>
                <a:ea typeface="Calibri" panose="020F0502020204030204" pitchFamily="34" charset="0"/>
                <a:cs typeface="Poppins" panose="00000500000000000000" pitchFamily="2" charset="0"/>
              </a:rPr>
              <a:t>3 - Remind them about the bill as it nears a vote or key decision</a:t>
            </a:r>
          </a:p>
          <a:p>
            <a:pPr marL="742950" lvl="1" indent="-285750">
              <a:lnSpc>
                <a:spcPct val="114000"/>
              </a:lnSpc>
              <a:spcBef>
                <a:spcPts val="0"/>
              </a:spcBef>
              <a:spcAft>
                <a:spcPts val="800"/>
              </a:spcAft>
              <a:buFont typeface="Arial" panose="020B0604020202020204" pitchFamily="34" charset="0"/>
              <a:buChar char="•"/>
            </a:pPr>
            <a:r>
              <a:rPr lang="en-US" sz="1800" dirty="0">
                <a:effectLst/>
                <a:latin typeface="Poppins" panose="00000500000000000000" pitchFamily="2" charset="0"/>
                <a:ea typeface="Calibri" panose="020F0502020204030204" pitchFamily="34" charset="0"/>
                <a:cs typeface="Poppins" panose="00000500000000000000" pitchFamily="2" charset="0"/>
              </a:rPr>
              <a:t>This is a more focused conversation: The bill I care so much about made it this far, I hope I can count on your support to get it to the finish line. Please let me know if you need additional information.</a:t>
            </a:r>
            <a:br>
              <a:rPr lang="en-US" sz="1800" dirty="0">
                <a:effectLst/>
                <a:latin typeface="Poppins" panose="00000500000000000000" pitchFamily="2" charset="0"/>
                <a:ea typeface="Calibri" panose="020F0502020204030204" pitchFamily="34" charset="0"/>
                <a:cs typeface="Poppins" panose="00000500000000000000" pitchFamily="2" charset="0"/>
              </a:rPr>
            </a:br>
            <a:endParaRPr lang="en-US" sz="1800" dirty="0">
              <a:effectLst/>
              <a:latin typeface="Poppins" panose="00000500000000000000" pitchFamily="2" charset="0"/>
              <a:ea typeface="Calibri" panose="020F0502020204030204" pitchFamily="34" charset="0"/>
              <a:cs typeface="Poppins" panose="00000500000000000000" pitchFamily="2" charset="0"/>
            </a:endParaRPr>
          </a:p>
          <a:p>
            <a:pPr marL="0" marR="0">
              <a:lnSpc>
                <a:spcPct val="114000"/>
              </a:lnSpc>
              <a:spcBef>
                <a:spcPts val="0"/>
              </a:spcBef>
              <a:spcAft>
                <a:spcPts val="800"/>
              </a:spcAft>
            </a:pPr>
            <a:r>
              <a:rPr lang="en-US" sz="1800" b="1" dirty="0">
                <a:effectLst/>
                <a:latin typeface="Poppins" panose="00000500000000000000" pitchFamily="2" charset="0"/>
                <a:ea typeface="Calibri" panose="020F0502020204030204" pitchFamily="34" charset="0"/>
                <a:cs typeface="Poppins" panose="00000500000000000000" pitchFamily="2" charset="0"/>
              </a:rPr>
              <a:t>4 – Thank them</a:t>
            </a:r>
          </a:p>
          <a:p>
            <a:pPr marL="742950" lvl="1" indent="-285750">
              <a:lnSpc>
                <a:spcPct val="114000"/>
              </a:lnSpc>
              <a:spcBef>
                <a:spcPts val="0"/>
              </a:spcBef>
              <a:spcAft>
                <a:spcPts val="800"/>
              </a:spcAft>
              <a:buFont typeface="Arial" panose="020B0604020202020204" pitchFamily="34" charset="0"/>
              <a:buChar char="•"/>
            </a:pPr>
            <a:r>
              <a:rPr lang="en-US" sz="1800" dirty="0">
                <a:effectLst/>
                <a:latin typeface="Poppins" panose="00000500000000000000" pitchFamily="2" charset="0"/>
                <a:ea typeface="Calibri" panose="020F0502020204030204" pitchFamily="34" charset="0"/>
                <a:cs typeface="Poppins" panose="00000500000000000000" pitchFamily="2" charset="0"/>
              </a:rPr>
              <a:t>Also thank allies as the bill moves through the process (sponsors and cosponsors; people who pass it out of committee; if you know, to people who got it pulled to the floor …)</a:t>
            </a:r>
          </a:p>
        </p:txBody>
      </p:sp>
      <p:sp>
        <p:nvSpPr>
          <p:cNvPr id="2" name="TextBox 1">
            <a:extLst>
              <a:ext uri="{FF2B5EF4-FFF2-40B4-BE49-F238E27FC236}">
                <a16:creationId xmlns:a16="http://schemas.microsoft.com/office/drawing/2014/main" id="{264C18D6-4DF0-369A-7694-AA0F3C53998D}"/>
              </a:ext>
            </a:extLst>
          </p:cNvPr>
          <p:cNvSpPr txBox="1"/>
          <p:nvPr/>
        </p:nvSpPr>
        <p:spPr>
          <a:xfrm>
            <a:off x="708917" y="554805"/>
            <a:ext cx="9750175" cy="584775"/>
          </a:xfrm>
          <a:prstGeom prst="rect">
            <a:avLst/>
          </a:prstGeom>
          <a:noFill/>
        </p:spPr>
        <p:txBody>
          <a:bodyPr wrap="square" rtlCol="0">
            <a:spAutoFit/>
          </a:bodyPr>
          <a:lstStyle/>
          <a:p>
            <a:r>
              <a:rPr lang="en-US" sz="3200" b="1" dirty="0">
                <a:effectLst/>
                <a:latin typeface="Poppins" panose="00000500000000000000" pitchFamily="2" charset="0"/>
                <a:ea typeface="Calibri" panose="020F0502020204030204" pitchFamily="34" charset="0"/>
                <a:cs typeface="Poppins" panose="00000500000000000000" pitchFamily="2" charset="0"/>
              </a:rPr>
              <a:t>When should you contact </a:t>
            </a:r>
            <a:r>
              <a:rPr lang="en-US" sz="3200" b="1" i="1" dirty="0">
                <a:effectLst/>
                <a:latin typeface="Poppins" panose="00000500000000000000" pitchFamily="2" charset="0"/>
                <a:ea typeface="Calibri" panose="020F0502020204030204" pitchFamily="34" charset="0"/>
                <a:cs typeface="Poppins" panose="00000500000000000000" pitchFamily="2" charset="0"/>
              </a:rPr>
              <a:t>your </a:t>
            </a:r>
            <a:r>
              <a:rPr lang="en-US" sz="3200" b="1" dirty="0">
                <a:effectLst/>
                <a:latin typeface="Poppins" panose="00000500000000000000" pitchFamily="2" charset="0"/>
                <a:ea typeface="Calibri" panose="020F0502020204030204" pitchFamily="34" charset="0"/>
                <a:cs typeface="Poppins" panose="00000500000000000000" pitchFamily="2" charset="0"/>
              </a:rPr>
              <a:t>legislators?</a:t>
            </a:r>
            <a:endParaRPr lang="en-US" sz="3200" dirty="0">
              <a:effectLst/>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2965086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sitting, indoor, child&#10;&#10;Description automatically generated">
            <a:extLst>
              <a:ext uri="{FF2B5EF4-FFF2-40B4-BE49-F238E27FC236}">
                <a16:creationId xmlns:a16="http://schemas.microsoft.com/office/drawing/2014/main" id="{576CAF59-5294-4C1B-9C01-7EDF161CA48E}"/>
              </a:ext>
            </a:extLst>
          </p:cNvPr>
          <p:cNvPicPr>
            <a:picLocks noChangeAspect="1"/>
          </p:cNvPicPr>
          <p:nvPr/>
        </p:nvPicPr>
        <p:blipFill rotWithShape="1">
          <a:blip r:embed="rId3">
            <a:extLst>
              <a:ext uri="{28A0092B-C50C-407E-A947-70E740481C1C}">
                <a14:useLocalDpi xmlns:a14="http://schemas.microsoft.com/office/drawing/2010/main" val="0"/>
              </a:ext>
            </a:extLst>
          </a:blip>
          <a:srcRect b="807"/>
          <a:stretch/>
        </p:blipFill>
        <p:spPr>
          <a:xfrm>
            <a:off x="3673815" y="-197956"/>
            <a:ext cx="9948770" cy="7055956"/>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3">
            <a:extLst>
              <a:ext uri="{FF2B5EF4-FFF2-40B4-BE49-F238E27FC236}">
                <a16:creationId xmlns:a16="http://schemas.microsoft.com/office/drawing/2014/main" id="{C8E3BD78-4B6A-4BFB-8B79-7B000439F33C}"/>
              </a:ext>
            </a:extLst>
          </p:cNvPr>
          <p:cNvSpPr txBox="1">
            <a:spLocks/>
          </p:cNvSpPr>
          <p:nvPr/>
        </p:nvSpPr>
        <p:spPr>
          <a:xfrm>
            <a:off x="701177" y="2129571"/>
            <a:ext cx="3822189" cy="4338003"/>
          </a:xfrm>
          <a:prstGeom prst="rect">
            <a:avLst/>
          </a:prstGeom>
        </p:spPr>
        <p:txBody>
          <a:bodyPr vert="horz" lIns="91440" tIns="45720" rIns="9144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4000"/>
              </a:lnSpc>
              <a:buNone/>
            </a:pPr>
            <a:r>
              <a:rPr lang="en-US" sz="2400" dirty="0">
                <a:solidFill>
                  <a:schemeClr val="tx1"/>
                </a:solidFill>
                <a:latin typeface="Poppins" panose="00000500000000000000" pitchFamily="2" charset="0"/>
                <a:cs typeface="Poppins" panose="00000500000000000000" pitchFamily="2" charset="0"/>
              </a:rPr>
              <a:t>Rules we agree to </a:t>
            </a:r>
            <a:br>
              <a:rPr lang="en-US" sz="2400" dirty="0">
                <a:solidFill>
                  <a:schemeClr val="tx1"/>
                </a:solidFill>
                <a:latin typeface="Poppins" panose="00000500000000000000" pitchFamily="2" charset="0"/>
                <a:cs typeface="Poppins" panose="00000500000000000000" pitchFamily="2" charset="0"/>
              </a:rPr>
            </a:br>
            <a:r>
              <a:rPr lang="en-US" sz="2400" dirty="0">
                <a:solidFill>
                  <a:schemeClr val="tx1"/>
                </a:solidFill>
                <a:latin typeface="Poppins" panose="00000500000000000000" pitchFamily="2" charset="0"/>
                <a:cs typeface="Poppins" panose="00000500000000000000" pitchFamily="2" charset="0"/>
              </a:rPr>
              <a:t>live by as a society. </a:t>
            </a:r>
            <a:br>
              <a:rPr lang="en-US" sz="2400" dirty="0">
                <a:solidFill>
                  <a:schemeClr val="tx1"/>
                </a:solidFill>
                <a:latin typeface="Poppins" panose="00000500000000000000" pitchFamily="2" charset="0"/>
                <a:cs typeface="Poppins" panose="00000500000000000000" pitchFamily="2" charset="0"/>
              </a:rPr>
            </a:br>
            <a:r>
              <a:rPr lang="en-US" sz="2400" dirty="0">
                <a:solidFill>
                  <a:schemeClr val="tx1"/>
                </a:solidFill>
                <a:latin typeface="Poppins" panose="00000500000000000000" pitchFamily="2" charset="0"/>
                <a:cs typeface="Poppins" panose="00000500000000000000" pitchFamily="2" charset="0"/>
              </a:rPr>
              <a:t>Policies that govern </a:t>
            </a:r>
            <a:br>
              <a:rPr lang="en-US" sz="2400" dirty="0">
                <a:solidFill>
                  <a:schemeClr val="tx1"/>
                </a:solidFill>
                <a:latin typeface="Poppins" panose="00000500000000000000" pitchFamily="2" charset="0"/>
                <a:cs typeface="Poppins" panose="00000500000000000000" pitchFamily="2" charset="0"/>
              </a:rPr>
            </a:br>
            <a:r>
              <a:rPr lang="en-US" sz="2400" dirty="0">
                <a:solidFill>
                  <a:schemeClr val="tx1"/>
                </a:solidFill>
                <a:latin typeface="Poppins" panose="00000500000000000000" pitchFamily="2" charset="0"/>
                <a:cs typeface="Poppins" panose="00000500000000000000" pitchFamily="2" charset="0"/>
              </a:rPr>
              <a:t>the public .</a:t>
            </a:r>
          </a:p>
          <a:p>
            <a:pPr marL="0" indent="0">
              <a:lnSpc>
                <a:spcPct val="114000"/>
              </a:lnSpc>
              <a:buNone/>
            </a:pPr>
            <a:r>
              <a:rPr lang="en-US" sz="2400" dirty="0">
                <a:solidFill>
                  <a:schemeClr val="tx1"/>
                </a:solidFill>
                <a:latin typeface="Poppins" panose="00000500000000000000" pitchFamily="2" charset="0"/>
                <a:cs typeface="Poppins" panose="00000500000000000000" pitchFamily="2" charset="0"/>
              </a:rPr>
              <a:t>But ALSO ​…</a:t>
            </a:r>
          </a:p>
          <a:p>
            <a:pPr marL="0" indent="0">
              <a:lnSpc>
                <a:spcPct val="114000"/>
              </a:lnSpc>
              <a:buNone/>
            </a:pPr>
            <a:r>
              <a:rPr lang="en-US" sz="2400" i="1" dirty="0">
                <a:solidFill>
                  <a:schemeClr val="tx1"/>
                </a:solidFill>
                <a:latin typeface="Poppins" panose="00000500000000000000" pitchFamily="2" charset="0"/>
                <a:cs typeface="Poppins" panose="00000500000000000000" pitchFamily="2" charset="0"/>
              </a:rPr>
              <a:t>Rules that the </a:t>
            </a:r>
            <a:r>
              <a:rPr lang="en-US" sz="2400" b="1" i="1" dirty="0">
                <a:solidFill>
                  <a:schemeClr val="tx1"/>
                </a:solidFill>
                <a:latin typeface="Poppins" panose="00000500000000000000" pitchFamily="2" charset="0"/>
                <a:cs typeface="Poppins" panose="00000500000000000000" pitchFamily="2" charset="0"/>
              </a:rPr>
              <a:t>PUBLIC </a:t>
            </a:r>
            <a:r>
              <a:rPr lang="en-US" sz="2400" i="1" dirty="0">
                <a:solidFill>
                  <a:schemeClr val="tx1"/>
                </a:solidFill>
                <a:latin typeface="Poppins" panose="00000500000000000000" pitchFamily="2" charset="0"/>
                <a:cs typeface="Poppins" panose="00000500000000000000" pitchFamily="2" charset="0"/>
              </a:rPr>
              <a:t>has an opportunity to influence</a:t>
            </a:r>
          </a:p>
          <a:p>
            <a:pPr marL="0" indent="0">
              <a:buNone/>
            </a:pPr>
            <a:endParaRPr lang="en-US" sz="2400" dirty="0">
              <a:solidFill>
                <a:schemeClr val="tx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F7E37ACE-E568-6C17-64E1-8849B2EC9B55}"/>
              </a:ext>
            </a:extLst>
          </p:cNvPr>
          <p:cNvSpPr txBox="1"/>
          <p:nvPr/>
        </p:nvSpPr>
        <p:spPr>
          <a:xfrm>
            <a:off x="609737" y="538817"/>
            <a:ext cx="4216263" cy="1200329"/>
          </a:xfrm>
          <a:prstGeom prst="rect">
            <a:avLst/>
          </a:prstGeom>
          <a:noFill/>
        </p:spPr>
        <p:txBody>
          <a:bodyPr wrap="square" rtlCol="0">
            <a:spAutoFit/>
          </a:bodyPr>
          <a:lstStyle/>
          <a:p>
            <a:r>
              <a:rPr lang="en-US" sz="3600" dirty="0">
                <a:latin typeface="Poppins SemiBold" panose="00000700000000000000" pitchFamily="2" charset="0"/>
                <a:cs typeface="Poppins SemiBold" panose="00000700000000000000" pitchFamily="2" charset="0"/>
              </a:rPr>
              <a:t>What is </a:t>
            </a:r>
            <a:br>
              <a:rPr lang="en-US" sz="3600" dirty="0">
                <a:latin typeface="Poppins SemiBold" panose="00000700000000000000" pitchFamily="2" charset="0"/>
                <a:cs typeface="Poppins SemiBold" panose="00000700000000000000" pitchFamily="2" charset="0"/>
              </a:rPr>
            </a:br>
            <a:r>
              <a:rPr lang="en-US" sz="3600" dirty="0">
                <a:latin typeface="Poppins SemiBold" panose="00000700000000000000" pitchFamily="2" charset="0"/>
                <a:cs typeface="Poppins SemiBold" panose="00000700000000000000" pitchFamily="2" charset="0"/>
              </a:rPr>
              <a:t>public policy?</a:t>
            </a:r>
          </a:p>
        </p:txBody>
      </p:sp>
    </p:spTree>
    <p:extLst>
      <p:ext uri="{BB962C8B-B14F-4D97-AF65-F5344CB8AC3E}">
        <p14:creationId xmlns:p14="http://schemas.microsoft.com/office/powerpoint/2010/main" val="135143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987EF7-77D7-46E5-0C7F-93EAB3F3ED98}"/>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Poppins SemiBold" panose="00000700000000000000" pitchFamily="2" charset="0"/>
                <a:cs typeface="Poppins SemiBold" panose="00000700000000000000" pitchFamily="2" charset="0"/>
              </a:rPr>
              <a:t>Know what you want to say</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261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559FD82F-475F-FD01-AA10-E1737371E721}"/>
              </a:ext>
            </a:extLst>
          </p:cNvPr>
          <p:cNvSpPr txBox="1">
            <a:spLocks/>
          </p:cNvSpPr>
          <p:nvPr/>
        </p:nvSpPr>
        <p:spPr>
          <a:xfrm>
            <a:off x="838200" y="557189"/>
            <a:ext cx="3374136" cy="55678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200" kern="1200" dirty="0">
                <a:solidFill>
                  <a:schemeClr val="tx1"/>
                </a:solidFill>
                <a:latin typeface="Poppins SemiBold" panose="00000700000000000000" pitchFamily="2" charset="0"/>
                <a:cs typeface="Poppins SemiBold" panose="00000700000000000000" pitchFamily="2" charset="0"/>
              </a:rPr>
              <a:t>Craft a  </a:t>
            </a:r>
            <a:br>
              <a:rPr lang="en-US" sz="5200" kern="1200" dirty="0">
                <a:solidFill>
                  <a:schemeClr val="tx1"/>
                </a:solidFill>
                <a:latin typeface="Poppins SemiBold" panose="00000700000000000000" pitchFamily="2" charset="0"/>
                <a:cs typeface="Poppins SemiBold" panose="00000700000000000000" pitchFamily="2" charset="0"/>
              </a:rPr>
            </a:br>
            <a:r>
              <a:rPr lang="en-US" sz="5200" kern="1200" dirty="0">
                <a:solidFill>
                  <a:schemeClr val="tx1"/>
                </a:solidFill>
                <a:latin typeface="Poppins SemiBold" panose="00000700000000000000" pitchFamily="2" charset="0"/>
                <a:cs typeface="Poppins SemiBold" panose="00000700000000000000" pitchFamily="2" charset="0"/>
              </a:rPr>
              <a:t>clear</a:t>
            </a:r>
          </a:p>
          <a:p>
            <a:pPr>
              <a:spcAft>
                <a:spcPts val="600"/>
              </a:spcAft>
            </a:pPr>
            <a:r>
              <a:rPr lang="en-US" sz="5200" kern="1200" dirty="0">
                <a:solidFill>
                  <a:schemeClr val="tx1"/>
                </a:solidFill>
                <a:latin typeface="Poppins SemiBold" panose="00000700000000000000" pitchFamily="2" charset="0"/>
                <a:cs typeface="Poppins SemiBold" panose="00000700000000000000" pitchFamily="2" charset="0"/>
              </a:rPr>
              <a:t>message</a:t>
            </a:r>
          </a:p>
        </p:txBody>
      </p:sp>
      <p:graphicFrame>
        <p:nvGraphicFramePr>
          <p:cNvPr id="35" name="TextBox 1">
            <a:extLst>
              <a:ext uri="{FF2B5EF4-FFF2-40B4-BE49-F238E27FC236}">
                <a16:creationId xmlns:a16="http://schemas.microsoft.com/office/drawing/2014/main" id="{4A7E99E8-CF4E-5713-3DC4-4F60023F1A40}"/>
              </a:ext>
            </a:extLst>
          </p:cNvPr>
          <p:cNvGraphicFramePr/>
          <p:nvPr>
            <p:extLst>
              <p:ext uri="{D42A27DB-BD31-4B8C-83A1-F6EECF244321}">
                <p14:modId xmlns:p14="http://schemas.microsoft.com/office/powerpoint/2010/main" val="184208670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6" name="Graphic 35" descr="Open envelope outline">
            <a:extLst>
              <a:ext uri="{FF2B5EF4-FFF2-40B4-BE49-F238E27FC236}">
                <a16:creationId xmlns:a16="http://schemas.microsoft.com/office/drawing/2014/main" id="{2626C032-BD7B-21A8-1FB9-EA1EF18039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152" y="4786030"/>
            <a:ext cx="1339050" cy="1339050"/>
          </a:xfrm>
          <a:prstGeom prst="rect">
            <a:avLst/>
          </a:prstGeom>
        </p:spPr>
      </p:pic>
    </p:spTree>
    <p:extLst>
      <p:ext uri="{BB962C8B-B14F-4D97-AF65-F5344CB8AC3E}">
        <p14:creationId xmlns:p14="http://schemas.microsoft.com/office/powerpoint/2010/main" val="3225415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3C8B5-2D87-4E8E-8E7A-4D82F56E1E07}"/>
              </a:ext>
            </a:extLst>
          </p:cNvPr>
          <p:cNvSpPr txBox="1"/>
          <p:nvPr/>
        </p:nvSpPr>
        <p:spPr>
          <a:xfrm>
            <a:off x="506628" y="1087396"/>
            <a:ext cx="11009869" cy="5451236"/>
          </a:xfrm>
          <a:prstGeom prst="rect">
            <a:avLst/>
          </a:prstGeom>
          <a:noFill/>
        </p:spPr>
        <p:txBody>
          <a:bodyPr wrap="square" numCol="2" spcCol="365760" rtlCol="0">
            <a:spAutoFit/>
          </a:bodyPr>
          <a:lstStyle/>
          <a:p>
            <a:pPr marL="0" marR="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Good afternoon chair and committee members,</a:t>
            </a:r>
          </a:p>
          <a:p>
            <a:pPr marL="0" marR="0">
              <a:lnSpc>
                <a:spcPct val="107000"/>
              </a:lnSpc>
              <a:spcBef>
                <a:spcPts val="0"/>
              </a:spcBef>
              <a:spcAft>
                <a:spcPts val="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ea typeface="Calibri" panose="020F0502020204030204" pitchFamily="34" charset="0"/>
                <a:cs typeface="Times New Roman" panose="02020603050405020304" pitchFamily="18" charset="0"/>
              </a:rPr>
              <a:t>&lt;</a:t>
            </a:r>
            <a:r>
              <a:rPr lang="en-US" sz="1600" b="1" dirty="0">
                <a:ea typeface="Calibri" panose="020F0502020204030204" pitchFamily="34" charset="0"/>
                <a:cs typeface="Times New Roman" panose="02020603050405020304" pitchFamily="18" charset="0"/>
              </a:rPr>
              <a:t>WHO&gt; </a:t>
            </a:r>
            <a:r>
              <a:rPr lang="en-US" sz="1600" dirty="0">
                <a:effectLst/>
                <a:ea typeface="Calibri" panose="020F0502020204030204" pitchFamily="34" charset="0"/>
                <a:cs typeface="Times New Roman" panose="02020603050405020304" pitchFamily="18" charset="0"/>
              </a:rPr>
              <a:t>I am Ramona Hattendorf with The Arc of King County, speaking in support of HB 1980. </a:t>
            </a:r>
            <a:r>
              <a:rPr lang="en-US" sz="1600" dirty="0">
                <a:ea typeface="Calibri" panose="020F0502020204030204" pitchFamily="34" charset="0"/>
                <a:cs typeface="Times New Roman" panose="02020603050405020304" pitchFamily="18" charset="0"/>
              </a:rPr>
              <a:t>The Arc protects and promotes the rights of people with intellectual and developmental disabilities and helps build inclusive communities. We serve the 36,000 people with IDD across King County.</a:t>
            </a:r>
          </a:p>
          <a:p>
            <a:pPr marL="0" marR="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 </a:t>
            </a:r>
          </a:p>
          <a:p>
            <a:pPr>
              <a:lnSpc>
                <a:spcPct val="107000"/>
              </a:lnSpc>
            </a:pPr>
            <a:r>
              <a:rPr lang="en-US" sz="1600" b="1" kern="1200" dirty="0">
                <a:solidFill>
                  <a:schemeClr val="tx1"/>
                </a:solidFill>
                <a:ea typeface="+mn-ea"/>
                <a:cs typeface="+mn-cs"/>
              </a:rPr>
              <a:t>&lt;ISSUE&gt;</a:t>
            </a:r>
            <a:r>
              <a:rPr lang="en-US" sz="1600" kern="1200" dirty="0">
                <a:solidFill>
                  <a:schemeClr val="tx1"/>
                </a:solidFill>
                <a:ea typeface="+mn-ea"/>
                <a:cs typeface="+mn-cs"/>
              </a:rPr>
              <a:t> </a:t>
            </a:r>
            <a:r>
              <a:rPr lang="en-US" sz="1600" dirty="0">
                <a:effectLst/>
                <a:ea typeface="Calibri" panose="020F0502020204030204" pitchFamily="34" charset="0"/>
                <a:cs typeface="Times New Roman" panose="02020603050405020304" pitchFamily="18" charset="0"/>
              </a:rPr>
              <a:t>Our state’s insistence on either/or when it comes to day services has isolated people and undermined their well-being. We require people to choose employment support OR community inclusion when often they need both. </a:t>
            </a:r>
          </a:p>
          <a:p>
            <a:pPr marL="0" marR="0">
              <a:lnSpc>
                <a:spcPct val="107000"/>
              </a:lnSpc>
              <a:spcBef>
                <a:spcPts val="0"/>
              </a:spcBef>
              <a:spcAft>
                <a:spcPts val="0"/>
              </a:spcAft>
            </a:pPr>
            <a:endParaRPr lang="en-US" sz="1600" dirty="0">
              <a:effectLst/>
              <a:ea typeface="Calibri" panose="020F0502020204030204" pitchFamily="34" charset="0"/>
              <a:cs typeface="Times New Roman" panose="02020603050405020304" pitchFamily="18" charset="0"/>
            </a:endParaRPr>
          </a:p>
          <a:p>
            <a:pPr>
              <a:lnSpc>
                <a:spcPct val="107000"/>
              </a:lnSpc>
            </a:pPr>
            <a:r>
              <a:rPr lang="en-US" sz="1600" b="1" kern="1200" dirty="0">
                <a:solidFill>
                  <a:schemeClr val="tx1"/>
                </a:solidFill>
                <a:ea typeface="+mn-ea"/>
                <a:cs typeface="+mn-cs"/>
              </a:rPr>
              <a:t>&lt;WHY I CARE&gt; </a:t>
            </a:r>
            <a:r>
              <a:rPr lang="en-US" sz="1600" dirty="0">
                <a:effectLst/>
                <a:ea typeface="Calibri" panose="020F0502020204030204" pitchFamily="34" charset="0"/>
                <a:cs typeface="Times New Roman" panose="02020603050405020304" pitchFamily="18" charset="0"/>
              </a:rPr>
              <a:t>DDA services are habilitative. This means helping people learn, keep, or maintain skills that are not typically developing. People with IDD need ongoing skill support throughout their lives. </a:t>
            </a:r>
          </a:p>
          <a:p>
            <a:pPr>
              <a:lnSpc>
                <a:spcPct val="107000"/>
              </a:lnSpc>
            </a:pPr>
            <a:endParaRPr lang="en-US" sz="1600" dirty="0">
              <a:ea typeface="Calibri" panose="020F0502020204030204" pitchFamily="34" charset="0"/>
              <a:cs typeface="Times New Roman" panose="02020603050405020304" pitchFamily="18" charset="0"/>
            </a:endParaRPr>
          </a:p>
          <a:p>
            <a:pPr>
              <a:lnSpc>
                <a:spcPct val="107000"/>
              </a:lnSpc>
            </a:pPr>
            <a:r>
              <a:rPr lang="en-US" sz="1600" dirty="0">
                <a:effectLst/>
                <a:ea typeface="Calibri" panose="020F0502020204030204" pitchFamily="34" charset="0"/>
                <a:cs typeface="Times New Roman" panose="02020603050405020304" pitchFamily="18" charset="0"/>
              </a:rPr>
              <a:t>Day services help people maintain essential skills needed to support well-being and interact with their community. </a:t>
            </a:r>
          </a:p>
          <a:p>
            <a:pPr marL="0" marR="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effectLst/>
                <a:ea typeface="Calibri" panose="020F0502020204030204" pitchFamily="34" charset="0"/>
                <a:cs typeface="Times New Roman" panose="02020603050405020304" pitchFamily="18" charset="0"/>
              </a:rPr>
              <a:t>&lt;WHY AUDIENCE SHOULD CARE&gt;</a:t>
            </a:r>
            <a:r>
              <a:rPr lang="en-US" sz="1600" dirty="0">
                <a:effectLst/>
                <a:ea typeface="Calibri" panose="020F0502020204030204" pitchFamily="34" charset="0"/>
                <a:cs typeface="Times New Roman" panose="02020603050405020304" pitchFamily="18" charset="0"/>
              </a:rPr>
              <a:t> Employment support is a great day service. But lots of people need a “yes, AND …” approach.</a:t>
            </a:r>
          </a:p>
          <a:p>
            <a:pPr marL="0" marR="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Maybe they have severe anxiety </a:t>
            </a:r>
            <a:r>
              <a:rPr lang="en-US" sz="1600" i="1" dirty="0">
                <a:effectLst/>
                <a:ea typeface="Calibri" panose="020F0502020204030204" pitchFamily="34" charset="0"/>
                <a:cs typeface="Times New Roman" panose="02020603050405020304" pitchFamily="18" charset="0"/>
              </a:rPr>
              <a:t>and</a:t>
            </a:r>
            <a:r>
              <a:rPr lang="en-US" sz="1600" dirty="0">
                <a:effectLst/>
                <a:ea typeface="Calibri" panose="020F0502020204030204" pitchFamily="34" charset="0"/>
                <a:cs typeface="Times New Roman" panose="02020603050405020304" pitchFamily="18" charset="0"/>
              </a:rPr>
              <a:t> could benefit from community inclusion during a job search. Maybe they have a job, but it is only a few hours a week </a:t>
            </a:r>
            <a:r>
              <a:rPr lang="en-US" sz="1600" i="1" dirty="0">
                <a:effectLst/>
                <a:ea typeface="Calibri" panose="020F0502020204030204" pitchFamily="34" charset="0"/>
                <a:cs typeface="Times New Roman" panose="02020603050405020304" pitchFamily="18" charset="0"/>
              </a:rPr>
              <a:t>and</a:t>
            </a:r>
            <a:r>
              <a:rPr lang="en-US" sz="1600" dirty="0">
                <a:effectLst/>
                <a:ea typeface="Calibri" panose="020F0502020204030204" pitchFamily="34" charset="0"/>
                <a:cs typeface="Times New Roman" panose="02020603050405020304" pitchFamily="18" charset="0"/>
              </a:rPr>
              <a:t> they need additional skill maintenance outside it. Or maybe they lost their job, have no immediate prospects, but need support looking for a job while also still engaging in the community.</a:t>
            </a:r>
          </a:p>
          <a:p>
            <a:pPr marL="0" marR="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This bill is a “yes, AND …” approach so people get the support mix they need for their situation. Same hours of support; flexibility </a:t>
            </a:r>
            <a:r>
              <a:rPr lang="en-US" sz="1600" dirty="0">
                <a:ea typeface="Calibri" panose="020F0502020204030204" pitchFamily="34" charset="0"/>
                <a:cs typeface="Times New Roman" panose="02020603050405020304" pitchFamily="18" charset="0"/>
              </a:rPr>
              <a:t>for their situation.</a:t>
            </a:r>
            <a:endParaRPr lang="en-US" sz="1600" dirty="0">
              <a:effectLst/>
              <a:ea typeface="Calibri" panose="020F0502020204030204" pitchFamily="34" charset="0"/>
              <a:cs typeface="Times New Roman" panose="02020603050405020304" pitchFamily="18" charset="0"/>
            </a:endParaRPr>
          </a:p>
          <a:p>
            <a:pPr>
              <a:lnSpc>
                <a:spcPct val="107000"/>
              </a:lnSpc>
            </a:pPr>
            <a:endParaRPr lang="en-US" sz="1600" kern="1200" dirty="0">
              <a:solidFill>
                <a:schemeClr val="tx1"/>
              </a:solidFill>
              <a:ea typeface="+mn-ea"/>
              <a:cs typeface="+mn-cs"/>
            </a:endParaRPr>
          </a:p>
          <a:p>
            <a:pPr>
              <a:lnSpc>
                <a:spcPct val="107000"/>
              </a:lnSpc>
            </a:pPr>
            <a:r>
              <a:rPr lang="en-US" sz="1600" b="1" dirty="0"/>
              <a:t>&lt;ACTION&gt;</a:t>
            </a:r>
            <a:r>
              <a:rPr lang="en-US" sz="1600" dirty="0"/>
              <a:t> Please support and move this bill this session. Thank you.</a:t>
            </a:r>
            <a:endParaRPr lang="en-US" sz="1600" kern="1200" dirty="0">
              <a:solidFill>
                <a:schemeClr val="tx1"/>
              </a:solidFill>
              <a:ea typeface="+mn-ea"/>
              <a:cs typeface="+mn-cs"/>
            </a:endParaRPr>
          </a:p>
          <a:p>
            <a:pPr marL="0" marR="0">
              <a:lnSpc>
                <a:spcPct val="107000"/>
              </a:lnSpc>
              <a:spcBef>
                <a:spcPts val="0"/>
              </a:spcBef>
              <a:spcAft>
                <a:spcPts val="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1592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3C8B5-2D87-4E8E-8E7A-4D82F56E1E07}"/>
              </a:ext>
            </a:extLst>
          </p:cNvPr>
          <p:cNvSpPr txBox="1"/>
          <p:nvPr/>
        </p:nvSpPr>
        <p:spPr>
          <a:xfrm>
            <a:off x="847726" y="1112370"/>
            <a:ext cx="10742912" cy="5413726"/>
          </a:xfrm>
          <a:prstGeom prst="rect">
            <a:avLst/>
          </a:prstGeom>
          <a:noFill/>
        </p:spPr>
        <p:txBody>
          <a:bodyPr wrap="square" numCol="2" spcCol="457200" rtlCol="0">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afternoon chair and committee members</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&lt;WHO&gt;</a:t>
            </a:r>
            <a:r>
              <a:rPr lang="en-US" sz="1800" dirty="0">
                <a:effectLst/>
                <a:latin typeface="Calibri" panose="020F0502020204030204" pitchFamily="34" charset="0"/>
                <a:ea typeface="Calibri" panose="020F0502020204030204" pitchFamily="34" charset="0"/>
                <a:cs typeface="Times New Roman" panose="02020603050405020304" pitchFamily="18" charset="0"/>
              </a:rPr>
              <a:t> I am Ramona Hattendorf with The Arc of King County, speaking in support of HB 1980 and advocating for 36,000 people with IDD in King County.</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&lt;ISSUE&gt;</a:t>
            </a:r>
            <a:r>
              <a:rPr lang="en-US" sz="1800" dirty="0">
                <a:effectLst/>
                <a:latin typeface="Calibri" panose="020F0502020204030204" pitchFamily="34" charset="0"/>
                <a:ea typeface="Calibri" panose="020F0502020204030204" pitchFamily="34" charset="0"/>
                <a:cs typeface="Times New Roman" panose="02020603050405020304" pitchFamily="18" charset="0"/>
              </a:rPr>
              <a:t> Our state’s insistence on either/or when it comes to day services has isolated people and undermined their well-being.</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&lt;Why I care&gt; </a:t>
            </a:r>
            <a:r>
              <a:rPr lang="en-US" sz="1800" dirty="0">
                <a:effectLst/>
                <a:latin typeface="Calibri" panose="020F0502020204030204" pitchFamily="34" charset="0"/>
                <a:ea typeface="Calibri" panose="020F0502020204030204" pitchFamily="34" charset="0"/>
                <a:cs typeface="Times New Roman" panose="02020603050405020304" pitchFamily="18" charset="0"/>
              </a:rPr>
              <a:t>DDA services are habilitative.  This means helping people learn, keep, or maintain skills that are not typically developing.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Day services help people maintain essential life skills needed to support well-being and interact with their community.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&lt;Why audience should care&gt;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Employment support is a great day service. But lots of people need a “yes, AND …” approach.</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Maybe they have severe anxiety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could benefit from community inclusion during a job search. Maybe they have a job, but it is only a few hours a week,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need additional skill maintenance outside it.</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&lt;Action&gt;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bill is a “yes, AND …” approach so people get the support mix they need for their situation. </a:t>
            </a:r>
            <a:r>
              <a:rPr lang="en-US" dirty="0">
                <a:latin typeface="Calibri" panose="020F0502020204030204" pitchFamily="34" charset="0"/>
                <a:ea typeface="Calibri" panose="020F0502020204030204" pitchFamily="34" charset="0"/>
                <a:cs typeface="Times New Roman" panose="02020603050405020304" pitchFamily="18" charset="0"/>
              </a:rPr>
              <a:t>Please pass out of committee this session. Thank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3" name="TextBox 2">
            <a:extLst>
              <a:ext uri="{FF2B5EF4-FFF2-40B4-BE49-F238E27FC236}">
                <a16:creationId xmlns:a16="http://schemas.microsoft.com/office/drawing/2014/main" id="{CB9350A2-8610-4640-AEBF-A274E1956F28}"/>
              </a:ext>
            </a:extLst>
          </p:cNvPr>
          <p:cNvSpPr txBox="1"/>
          <p:nvPr/>
        </p:nvSpPr>
        <p:spPr>
          <a:xfrm>
            <a:off x="847726" y="396360"/>
            <a:ext cx="5548184" cy="584775"/>
          </a:xfrm>
          <a:prstGeom prst="rect">
            <a:avLst/>
          </a:prstGeom>
          <a:noFill/>
        </p:spPr>
        <p:txBody>
          <a:bodyPr wrap="square" rtlCol="0">
            <a:spAutoFit/>
          </a:bodyPr>
          <a:lstStyle/>
          <a:p>
            <a:r>
              <a:rPr lang="en-US" sz="3200" b="1" dirty="0"/>
              <a:t>60-second version</a:t>
            </a:r>
          </a:p>
        </p:txBody>
      </p:sp>
    </p:spTree>
    <p:extLst>
      <p:ext uri="{BB962C8B-B14F-4D97-AF65-F5344CB8AC3E}">
        <p14:creationId xmlns:p14="http://schemas.microsoft.com/office/powerpoint/2010/main" val="3198120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usinesswoman holding sign">
            <a:extLst>
              <a:ext uri="{FF2B5EF4-FFF2-40B4-BE49-F238E27FC236}">
                <a16:creationId xmlns:a16="http://schemas.microsoft.com/office/drawing/2014/main" id="{5AC14716-9955-BBBB-FA39-4198F635F9E6}"/>
              </a:ext>
            </a:extLst>
          </p:cNvPr>
          <p:cNvPicPr>
            <a:picLocks noChangeAspect="1"/>
          </p:cNvPicPr>
          <p:nvPr/>
        </p:nvPicPr>
        <p:blipFill rotWithShape="1">
          <a:blip r:embed="rId2">
            <a:extLst>
              <a:ext uri="{28A0092B-C50C-407E-A947-70E740481C1C}">
                <a14:useLocalDpi xmlns:a14="http://schemas.microsoft.com/office/drawing/2010/main" val="0"/>
              </a:ext>
            </a:extLst>
          </a:blip>
          <a:srcRect b="62453"/>
          <a:stretch/>
        </p:blipFill>
        <p:spPr>
          <a:xfrm>
            <a:off x="-3049" y="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2AE54-B8CE-7632-FADA-966B46C662C4}"/>
              </a:ext>
            </a:extLst>
          </p:cNvPr>
          <p:cNvSpPr>
            <a:spLocks noGrp="1"/>
          </p:cNvSpPr>
          <p:nvPr>
            <p:ph type="title"/>
          </p:nvPr>
        </p:nvSpPr>
        <p:spPr>
          <a:xfrm>
            <a:off x="4571999" y="639875"/>
            <a:ext cx="7229475" cy="1973124"/>
          </a:xfrm>
          <a:effectLst/>
        </p:spPr>
        <p:txBody>
          <a:bodyPr vert="horz" lIns="91440" tIns="45720" rIns="91440" bIns="45720" rtlCol="0" anchor="b">
            <a:normAutofit fontScale="90000"/>
          </a:bodyPr>
          <a:lstStyle/>
          <a:p>
            <a:pPr>
              <a:lnSpc>
                <a:spcPct val="114000"/>
              </a:lnSpc>
            </a:pPr>
            <a:r>
              <a:rPr lang="en-US" sz="5200" b="1" dirty="0">
                <a:latin typeface="Poppins SemiBold" panose="00000700000000000000" pitchFamily="2" charset="0"/>
                <a:cs typeface="Poppins SemiBold" panose="00000700000000000000" pitchFamily="2" charset="0"/>
              </a:rPr>
              <a:t>How do you influence public policy?</a:t>
            </a:r>
          </a:p>
        </p:txBody>
      </p:sp>
      <p:sp>
        <p:nvSpPr>
          <p:cNvPr id="3" name="Text Placeholder 2">
            <a:extLst>
              <a:ext uri="{FF2B5EF4-FFF2-40B4-BE49-F238E27FC236}">
                <a16:creationId xmlns:a16="http://schemas.microsoft.com/office/drawing/2014/main" id="{70559633-6AAF-26DC-F9E6-97EEE70538BF}"/>
              </a:ext>
            </a:extLst>
          </p:cNvPr>
          <p:cNvSpPr>
            <a:spLocks noGrp="1"/>
          </p:cNvSpPr>
          <p:nvPr>
            <p:ph type="body" idx="1"/>
          </p:nvPr>
        </p:nvSpPr>
        <p:spPr>
          <a:xfrm rot="21401026">
            <a:off x="4273076" y="3982559"/>
            <a:ext cx="6826113" cy="2150751"/>
          </a:xfrm>
          <a:effectLst/>
        </p:spPr>
        <p:txBody>
          <a:bodyPr vert="horz" lIns="91440" tIns="45720" rIns="91440" bIns="45720" rtlCol="0">
            <a:noAutofit/>
          </a:bodyPr>
          <a:lstStyle/>
          <a:p>
            <a:pPr marR="0">
              <a:spcAft>
                <a:spcPts val="800"/>
              </a:spcAft>
            </a:pPr>
            <a:r>
              <a:rPr lang="en-US" sz="3600" dirty="0">
                <a:solidFill>
                  <a:schemeClr val="accent1">
                    <a:lumMod val="75000"/>
                  </a:schemeClr>
                </a:solidFill>
                <a:effectLst/>
                <a:latin typeface="Poppins" panose="00000500000000000000" pitchFamily="2" charset="0"/>
                <a:cs typeface="Poppins" panose="00000500000000000000" pitchFamily="2" charset="0"/>
              </a:rPr>
              <a:t>1. Know who to contact</a:t>
            </a:r>
          </a:p>
          <a:p>
            <a:pPr marR="0">
              <a:spcAft>
                <a:spcPts val="800"/>
              </a:spcAft>
            </a:pPr>
            <a:r>
              <a:rPr lang="en-US" sz="3600" dirty="0">
                <a:solidFill>
                  <a:schemeClr val="accent1">
                    <a:lumMod val="75000"/>
                  </a:schemeClr>
                </a:solidFill>
                <a:effectLst/>
                <a:latin typeface="Poppins" panose="00000500000000000000" pitchFamily="2" charset="0"/>
                <a:cs typeface="Poppins" panose="00000500000000000000" pitchFamily="2" charset="0"/>
              </a:rPr>
              <a:t>2. When to contact them</a:t>
            </a:r>
          </a:p>
          <a:p>
            <a:pPr marR="0">
              <a:spcAft>
                <a:spcPts val="800"/>
              </a:spcAft>
            </a:pPr>
            <a:r>
              <a:rPr lang="en-US" sz="3600" dirty="0">
                <a:solidFill>
                  <a:schemeClr val="accent1">
                    <a:lumMod val="75000"/>
                  </a:schemeClr>
                </a:solidFill>
                <a:effectLst/>
                <a:latin typeface="Poppins" panose="00000500000000000000" pitchFamily="2" charset="0"/>
                <a:cs typeface="Poppins" panose="00000500000000000000" pitchFamily="2" charset="0"/>
              </a:rPr>
              <a:t>3. What to say</a:t>
            </a:r>
          </a:p>
          <a:p>
            <a:endParaRPr lang="en-US" sz="2800" b="1"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6675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in a chair&#10;&#10;Description automatically generated">
            <a:extLst>
              <a:ext uri="{FF2B5EF4-FFF2-40B4-BE49-F238E27FC236}">
                <a16:creationId xmlns:a16="http://schemas.microsoft.com/office/drawing/2014/main" id="{48D43A29-3473-46FA-9460-867E449239C0}"/>
              </a:ext>
            </a:extLst>
          </p:cNvPr>
          <p:cNvPicPr>
            <a:picLocks noChangeAspect="1"/>
          </p:cNvPicPr>
          <p:nvPr/>
        </p:nvPicPr>
        <p:blipFill rotWithShape="1">
          <a:blip r:embed="rId3">
            <a:extLst>
              <a:ext uri="{28A0092B-C50C-407E-A947-70E740481C1C}">
                <a14:useLocalDpi xmlns:a14="http://schemas.microsoft.com/office/drawing/2010/main" val="0"/>
              </a:ext>
            </a:extLst>
          </a:blip>
          <a:srcRect b="6673"/>
          <a:stretch/>
        </p:blipFill>
        <p:spPr>
          <a:xfrm>
            <a:off x="-1" y="0"/>
            <a:ext cx="12191980" cy="6400304"/>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60D802AD-808F-4A13-8F70-3608A2EF2929}"/>
              </a:ext>
            </a:extLst>
          </p:cNvPr>
          <p:cNvPicPr>
            <a:picLocks noChangeAspect="1"/>
          </p:cNvPicPr>
          <p:nvPr/>
        </p:nvPicPr>
        <p:blipFill rotWithShape="1">
          <a:blip r:embed="rId4">
            <a:extLst>
              <a:ext uri="{28A0092B-C50C-407E-A947-70E740481C1C}">
                <a14:useLocalDpi xmlns:a14="http://schemas.microsoft.com/office/drawing/2010/main" val="0"/>
              </a:ext>
            </a:extLst>
          </a:blip>
          <a:srcRect l="15243" t="2995" r="7856" b="20223"/>
          <a:stretch/>
        </p:blipFill>
        <p:spPr>
          <a:xfrm>
            <a:off x="364605" y="1130234"/>
            <a:ext cx="4386071" cy="2649481"/>
          </a:xfrm>
          <a:prstGeom prst="rect">
            <a:avLst/>
          </a:prstGeom>
          <a:ln w="152400">
            <a:solidFill>
              <a:srgbClr val="FFFFFF"/>
            </a:solidFill>
            <a:miter lim="800000"/>
          </a:ln>
        </p:spPr>
      </p:pic>
    </p:spTree>
    <p:extLst>
      <p:ext uri="{BB962C8B-B14F-4D97-AF65-F5344CB8AC3E}">
        <p14:creationId xmlns:p14="http://schemas.microsoft.com/office/powerpoint/2010/main" val="77341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3934810-C7A8-42E2-8DBA-2ADD62B5D254}"/>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944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3934810-C7A8-42E2-8DBA-2ADD62B5D254}"/>
              </a:ext>
            </a:extLst>
          </p:cNvPr>
          <p:cNvGraphicFramePr/>
          <p:nvPr/>
        </p:nvGraphicFramePr>
        <p:xfrm>
          <a:off x="1365573" y="719666"/>
          <a:ext cx="337690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7AAC92D-E690-47B6-9ACA-BE30221475D3}"/>
              </a:ext>
            </a:extLst>
          </p:cNvPr>
          <p:cNvPicPr>
            <a:picLocks noChangeAspect="1"/>
          </p:cNvPicPr>
          <p:nvPr/>
        </p:nvPicPr>
        <p:blipFill>
          <a:blip r:embed="rId8"/>
          <a:stretch>
            <a:fillRect/>
          </a:stretch>
        </p:blipFill>
        <p:spPr>
          <a:xfrm rot="21208178">
            <a:off x="5440404" y="430925"/>
            <a:ext cx="4124292" cy="5803771"/>
          </a:xfrm>
          <a:prstGeom prst="rect">
            <a:avLst/>
          </a:prstGeom>
        </p:spPr>
      </p:pic>
    </p:spTree>
    <p:extLst>
      <p:ext uri="{BB962C8B-B14F-4D97-AF65-F5344CB8AC3E}">
        <p14:creationId xmlns:p14="http://schemas.microsoft.com/office/powerpoint/2010/main" val="1728580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4769-9C23-ED25-4100-55F2904FF06B}"/>
              </a:ext>
            </a:extLst>
          </p:cNvPr>
          <p:cNvSpPr>
            <a:spLocks noGrp="1"/>
          </p:cNvSpPr>
          <p:nvPr>
            <p:ph type="title"/>
          </p:nvPr>
        </p:nvSpPr>
        <p:spPr>
          <a:xfrm>
            <a:off x="698643" y="365125"/>
            <a:ext cx="10655157" cy="1325563"/>
          </a:xfrm>
        </p:spPr>
        <p:txBody>
          <a:bodyPr>
            <a:normAutofit/>
          </a:bodyPr>
          <a:lstStyle/>
          <a:p>
            <a:r>
              <a:rPr lang="en-US" sz="3600" b="1" dirty="0">
                <a:latin typeface="Poppins" panose="00000500000000000000" pitchFamily="2" charset="0"/>
                <a:cs typeface="Poppins" panose="00000500000000000000" pitchFamily="2" charset="0"/>
              </a:rPr>
              <a:t>Bare basics – Washington State Legislature</a:t>
            </a:r>
          </a:p>
        </p:txBody>
      </p:sp>
      <p:sp>
        <p:nvSpPr>
          <p:cNvPr id="3" name="Content Placeholder 2">
            <a:extLst>
              <a:ext uri="{FF2B5EF4-FFF2-40B4-BE49-F238E27FC236}">
                <a16:creationId xmlns:a16="http://schemas.microsoft.com/office/drawing/2014/main" id="{B8010DA8-26C9-16D5-8611-AC1686EE9B9C}"/>
              </a:ext>
            </a:extLst>
          </p:cNvPr>
          <p:cNvSpPr>
            <a:spLocks noGrp="1"/>
          </p:cNvSpPr>
          <p:nvPr>
            <p:ph sz="half" idx="1"/>
          </p:nvPr>
        </p:nvSpPr>
        <p:spPr>
          <a:xfrm>
            <a:off x="838200" y="1825625"/>
            <a:ext cx="3774897" cy="4351338"/>
          </a:xfrm>
        </p:spPr>
        <p:txBody>
          <a:bodyPr>
            <a:normAutofit fontScale="62500" lnSpcReduction="20000"/>
          </a:bodyPr>
          <a:lstStyle/>
          <a:p>
            <a:pPr marL="0" indent="0">
              <a:lnSpc>
                <a:spcPct val="120000"/>
              </a:lnSpc>
              <a:buNone/>
            </a:pPr>
            <a:r>
              <a:rPr lang="en-US" dirty="0">
                <a:latin typeface="Poppins" panose="00000500000000000000" pitchFamily="2" charset="0"/>
                <a:cs typeface="Poppins" panose="00000500000000000000" pitchFamily="2" charset="0"/>
              </a:rPr>
              <a:t>Meets every year, with alternating “long” and “short” sessions. </a:t>
            </a:r>
          </a:p>
          <a:p>
            <a:pPr>
              <a:lnSpc>
                <a:spcPct val="120000"/>
              </a:lnSpc>
            </a:pPr>
            <a:r>
              <a:rPr lang="en-US" dirty="0">
                <a:latin typeface="Poppins" panose="00000500000000000000" pitchFamily="2" charset="0"/>
                <a:cs typeface="Poppins" panose="00000500000000000000" pitchFamily="2" charset="0"/>
              </a:rPr>
              <a:t>Pass a 2-year budget in the long session. </a:t>
            </a:r>
          </a:p>
          <a:p>
            <a:pPr>
              <a:lnSpc>
                <a:spcPct val="120000"/>
              </a:lnSpc>
            </a:pPr>
            <a:r>
              <a:rPr lang="en-US" dirty="0">
                <a:latin typeface="Poppins" panose="00000500000000000000" pitchFamily="2" charset="0"/>
                <a:cs typeface="Poppins" panose="00000500000000000000" pitchFamily="2" charset="0"/>
              </a:rPr>
              <a:t>Update that budget in the short session</a:t>
            </a:r>
          </a:p>
          <a:p>
            <a:pPr>
              <a:lnSpc>
                <a:spcPct val="120000"/>
              </a:lnSpc>
            </a:pPr>
            <a:r>
              <a:rPr lang="en-US" dirty="0">
                <a:latin typeface="Poppins" panose="00000500000000000000" pitchFamily="2" charset="0"/>
                <a:cs typeface="Poppins" panose="00000500000000000000" pitchFamily="2" charset="0"/>
              </a:rPr>
              <a:t>Consider policy changes in both, but only big-ticket items in the long session</a:t>
            </a:r>
          </a:p>
          <a:p>
            <a:pPr>
              <a:lnSpc>
                <a:spcPct val="120000"/>
              </a:lnSpc>
            </a:pPr>
            <a:r>
              <a:rPr lang="en-US" dirty="0">
                <a:latin typeface="Poppins" panose="00000500000000000000" pitchFamily="2" charset="0"/>
                <a:cs typeface="Poppins" panose="00000500000000000000" pitchFamily="2" charset="0"/>
              </a:rPr>
              <a:t>A bill that only makes it part way in year 1 can continue in year 2</a:t>
            </a:r>
          </a:p>
          <a:p>
            <a:pPr marL="0" indent="0">
              <a:lnSpc>
                <a:spcPct val="120000"/>
              </a:lnSpc>
              <a:buNone/>
            </a:pPr>
            <a:endParaRPr lang="en-US" dirty="0">
              <a:latin typeface="Poppins" panose="00000500000000000000" pitchFamily="2" charset="0"/>
              <a:cs typeface="Poppins" panose="00000500000000000000" pitchFamily="2" charset="0"/>
            </a:endParaRPr>
          </a:p>
          <a:p>
            <a:pPr marL="0" indent="0">
              <a:lnSpc>
                <a:spcPct val="120000"/>
              </a:lnSpc>
              <a:buNone/>
            </a:pPr>
            <a:endParaRPr lang="en-US" dirty="0">
              <a:latin typeface="Poppins" panose="00000500000000000000" pitchFamily="2" charset="0"/>
              <a:cs typeface="Poppins" panose="00000500000000000000" pitchFamily="2" charset="0"/>
            </a:endParaRPr>
          </a:p>
        </p:txBody>
      </p:sp>
      <p:sp>
        <p:nvSpPr>
          <p:cNvPr id="4" name="Content Placeholder 3">
            <a:extLst>
              <a:ext uri="{FF2B5EF4-FFF2-40B4-BE49-F238E27FC236}">
                <a16:creationId xmlns:a16="http://schemas.microsoft.com/office/drawing/2014/main" id="{9B4A30B1-993A-3A1B-B68A-794E28AC73BC}"/>
              </a:ext>
            </a:extLst>
          </p:cNvPr>
          <p:cNvSpPr>
            <a:spLocks noGrp="1"/>
          </p:cNvSpPr>
          <p:nvPr>
            <p:ph sz="half" idx="2"/>
          </p:nvPr>
        </p:nvSpPr>
        <p:spPr>
          <a:xfrm>
            <a:off x="5167901" y="1825625"/>
            <a:ext cx="6185899" cy="4351338"/>
          </a:xfrm>
        </p:spPr>
        <p:txBody>
          <a:bodyPr>
            <a:normAutofit fontScale="62500" lnSpcReduction="20000"/>
          </a:bodyPr>
          <a:lstStyle/>
          <a:p>
            <a:pPr marL="0" indent="0">
              <a:lnSpc>
                <a:spcPct val="120000"/>
              </a:lnSpc>
              <a:buNone/>
            </a:pPr>
            <a:r>
              <a:rPr lang="en-US" b="1" dirty="0">
                <a:latin typeface="Poppins" panose="00000500000000000000" pitchFamily="2" charset="0"/>
                <a:cs typeface="Poppins" panose="00000500000000000000" pitchFamily="2" charset="0"/>
              </a:rPr>
              <a:t>Federal = Congress. </a:t>
            </a:r>
            <a:br>
              <a:rPr lang="en-US" dirty="0">
                <a:latin typeface="Poppins" panose="00000500000000000000" pitchFamily="2" charset="0"/>
                <a:cs typeface="Poppins" panose="00000500000000000000" pitchFamily="2" charset="0"/>
              </a:rPr>
            </a:br>
            <a:r>
              <a:rPr lang="en-US" dirty="0">
                <a:latin typeface="Poppins" panose="00000500000000000000" pitchFamily="2" charset="0"/>
                <a:cs typeface="Poppins" panose="00000500000000000000" pitchFamily="2" charset="0"/>
              </a:rPr>
              <a:t>Pass laws that affect the nation; budget funds national agencies</a:t>
            </a:r>
          </a:p>
          <a:p>
            <a:pPr marL="0" indent="0">
              <a:lnSpc>
                <a:spcPct val="120000"/>
              </a:lnSpc>
              <a:buNone/>
            </a:pPr>
            <a:r>
              <a:rPr lang="en-US" b="1" dirty="0">
                <a:latin typeface="Poppins" panose="00000500000000000000" pitchFamily="2" charset="0"/>
                <a:cs typeface="Poppins" panose="00000500000000000000" pitchFamily="2" charset="0"/>
              </a:rPr>
              <a:t>State = State legislature</a:t>
            </a:r>
            <a:r>
              <a:rPr lang="en-US" dirty="0">
                <a:latin typeface="Poppins" panose="00000500000000000000" pitchFamily="2" charset="0"/>
                <a:cs typeface="Poppins" panose="00000500000000000000" pitchFamily="2" charset="0"/>
              </a:rPr>
              <a:t>. </a:t>
            </a:r>
            <a:br>
              <a:rPr lang="en-US" dirty="0">
                <a:latin typeface="Poppins" panose="00000500000000000000" pitchFamily="2" charset="0"/>
                <a:cs typeface="Poppins" panose="00000500000000000000" pitchFamily="2" charset="0"/>
              </a:rPr>
            </a:br>
            <a:r>
              <a:rPr lang="en-US" dirty="0">
                <a:latin typeface="Poppins" panose="00000500000000000000" pitchFamily="2" charset="0"/>
                <a:cs typeface="Poppins" panose="00000500000000000000" pitchFamily="2" charset="0"/>
              </a:rPr>
              <a:t>Pass laws that affect just Washington state. State laws must align with federal law</a:t>
            </a:r>
          </a:p>
          <a:p>
            <a:pPr marL="0" indent="0">
              <a:lnSpc>
                <a:spcPct val="120000"/>
              </a:lnSpc>
              <a:buNone/>
            </a:pPr>
            <a:r>
              <a:rPr lang="en-US" b="1" dirty="0">
                <a:latin typeface="Poppins" panose="00000500000000000000" pitchFamily="2" charset="0"/>
                <a:cs typeface="Poppins" panose="00000500000000000000" pitchFamily="2" charset="0"/>
              </a:rPr>
              <a:t>Local = Counties, cities, school boards. </a:t>
            </a:r>
            <a:r>
              <a:rPr lang="en-US" dirty="0">
                <a:latin typeface="Poppins" panose="00000500000000000000" pitchFamily="2" charset="0"/>
                <a:cs typeface="Poppins" panose="00000500000000000000" pitchFamily="2" charset="0"/>
              </a:rPr>
              <a:t>Laws and policies that affect local area. Must align with state and federal law</a:t>
            </a:r>
          </a:p>
          <a:p>
            <a:pPr marL="0" indent="0">
              <a:lnSpc>
                <a:spcPct val="120000"/>
              </a:lnSpc>
              <a:buNone/>
            </a:pPr>
            <a:r>
              <a:rPr lang="en-US" dirty="0">
                <a:latin typeface="Poppins" panose="00000500000000000000" pitchFamily="2" charset="0"/>
                <a:cs typeface="Poppins" panose="00000500000000000000" pitchFamily="2" charset="0"/>
              </a:rPr>
              <a:t>(FYI – Collective bargaining agreements are NOT law; they are contracts. Must align with federal and state law and applicable local law)</a:t>
            </a:r>
          </a:p>
        </p:txBody>
      </p:sp>
    </p:spTree>
    <p:extLst>
      <p:ext uri="{BB962C8B-B14F-4D97-AF65-F5344CB8AC3E}">
        <p14:creationId xmlns:p14="http://schemas.microsoft.com/office/powerpoint/2010/main" val="17103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ACFB51C-87DE-8737-12E1-F3EEFAEF0DC4}"/>
              </a:ext>
            </a:extLst>
          </p:cNvPr>
          <p:cNvSpPr txBox="1"/>
          <p:nvPr/>
        </p:nvSpPr>
        <p:spPr>
          <a:xfrm>
            <a:off x="725489" y="6112092"/>
            <a:ext cx="7667627" cy="379271"/>
          </a:xfrm>
          <a:prstGeom prst="rect">
            <a:avLst/>
          </a:prstGeom>
          <a:noFill/>
        </p:spPr>
        <p:txBody>
          <a:bodyPr wrap="square">
            <a:spAutoFit/>
          </a:bodyPr>
          <a:lstStyle/>
          <a:p>
            <a:pPr marL="0" marR="0">
              <a:lnSpc>
                <a:spcPct val="107000"/>
              </a:lnSpc>
              <a:spcBef>
                <a:spcPts val="0"/>
              </a:spcBef>
              <a:spcAft>
                <a:spcPts val="800"/>
              </a:spcAft>
            </a:pPr>
            <a:r>
              <a:rPr lang="en-US" sz="1800" dirty="0">
                <a:solidFill>
                  <a:schemeClr val="accent2"/>
                </a:solidFill>
                <a:effectLst/>
                <a:latin typeface="Poppins SemiBold" panose="00000700000000000000" pitchFamily="2" charset="0"/>
                <a:ea typeface="Calibri" panose="020F0502020204030204" pitchFamily="34" charset="0"/>
                <a:cs typeface="Poppins SemiBold" panose="00000700000000000000" pitchFamily="2" charset="0"/>
              </a:rPr>
              <a:t>Then to governor </a:t>
            </a:r>
            <a:r>
              <a:rPr lang="en-US" sz="1800" dirty="0">
                <a:effectLst/>
                <a:latin typeface="Poppins" panose="00000500000000000000" pitchFamily="2" charset="0"/>
                <a:ea typeface="Calibri" panose="020F0502020204030204" pitchFamily="34" charset="0"/>
                <a:cs typeface="Poppins" panose="00000500000000000000" pitchFamily="2" charset="0"/>
              </a:rPr>
              <a:t>… who can sign it, veto it, or veto sections of it. </a:t>
            </a:r>
          </a:p>
        </p:txBody>
      </p:sp>
      <p:graphicFrame>
        <p:nvGraphicFramePr>
          <p:cNvPr id="13" name="Diagram 12">
            <a:extLst>
              <a:ext uri="{FF2B5EF4-FFF2-40B4-BE49-F238E27FC236}">
                <a16:creationId xmlns:a16="http://schemas.microsoft.com/office/drawing/2014/main" id="{F1A162A8-BEBE-54EB-CA5B-75414289D55D}"/>
              </a:ext>
            </a:extLst>
          </p:cNvPr>
          <p:cNvGraphicFramePr/>
          <p:nvPr>
            <p:extLst>
              <p:ext uri="{D42A27DB-BD31-4B8C-83A1-F6EECF244321}">
                <p14:modId xmlns:p14="http://schemas.microsoft.com/office/powerpoint/2010/main" val="1669712792"/>
              </p:ext>
            </p:extLst>
          </p:nvPr>
        </p:nvGraphicFramePr>
        <p:xfrm>
          <a:off x="725489" y="606968"/>
          <a:ext cx="5867400" cy="3028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A4687A9-7C7F-F775-2353-8ABAD62F6D42}"/>
              </a:ext>
            </a:extLst>
          </p:cNvPr>
          <p:cNvSpPr txBox="1"/>
          <p:nvPr/>
        </p:nvSpPr>
        <p:spPr>
          <a:xfrm>
            <a:off x="993777" y="705715"/>
            <a:ext cx="2665412" cy="474938"/>
          </a:xfrm>
          <a:prstGeom prst="rect">
            <a:avLst/>
          </a:prstGeom>
          <a:noFill/>
        </p:spPr>
        <p:txBody>
          <a:bodyPr wrap="square">
            <a:spAutoFit/>
          </a:bodyPr>
          <a:lstStyle/>
          <a:p>
            <a:pPr marR="0" lvl="0">
              <a:lnSpc>
                <a:spcPct val="107000"/>
              </a:lnSpc>
              <a:spcBef>
                <a:spcPts val="0"/>
              </a:spcBef>
              <a:spcAft>
                <a:spcPts val="800"/>
              </a:spcAft>
            </a:pPr>
            <a:r>
              <a:rPr lang="en-US" sz="2400" b="1" dirty="0">
                <a:solidFill>
                  <a:schemeClr val="accent2"/>
                </a:solidFill>
                <a:effectLst/>
                <a:latin typeface="Poppins SemiBold" panose="00000700000000000000" pitchFamily="2" charset="0"/>
                <a:ea typeface="Calibri" panose="020F0502020204030204" pitchFamily="34" charset="0"/>
                <a:cs typeface="Poppins SemiBold" panose="00000700000000000000" pitchFamily="2" charset="0"/>
              </a:rPr>
              <a:t>Chamber 1</a:t>
            </a:r>
          </a:p>
        </p:txBody>
      </p:sp>
      <p:graphicFrame>
        <p:nvGraphicFramePr>
          <p:cNvPr id="16" name="Diagram 15">
            <a:extLst>
              <a:ext uri="{FF2B5EF4-FFF2-40B4-BE49-F238E27FC236}">
                <a16:creationId xmlns:a16="http://schemas.microsoft.com/office/drawing/2014/main" id="{70D574B8-C926-18D8-764B-E0CE1248DF9A}"/>
              </a:ext>
            </a:extLst>
          </p:cNvPr>
          <p:cNvGraphicFramePr/>
          <p:nvPr>
            <p:extLst>
              <p:ext uri="{D42A27DB-BD31-4B8C-83A1-F6EECF244321}">
                <p14:modId xmlns:p14="http://schemas.microsoft.com/office/powerpoint/2010/main" val="3820532064"/>
              </p:ext>
            </p:extLst>
          </p:nvPr>
        </p:nvGraphicFramePr>
        <p:xfrm>
          <a:off x="5457823" y="2846307"/>
          <a:ext cx="5599112" cy="30289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TextBox 16">
            <a:extLst>
              <a:ext uri="{FF2B5EF4-FFF2-40B4-BE49-F238E27FC236}">
                <a16:creationId xmlns:a16="http://schemas.microsoft.com/office/drawing/2014/main" id="{FD283852-FA75-0F5D-71C2-4AB49CA2DF87}"/>
              </a:ext>
            </a:extLst>
          </p:cNvPr>
          <p:cNvSpPr txBox="1"/>
          <p:nvPr/>
        </p:nvSpPr>
        <p:spPr>
          <a:xfrm>
            <a:off x="5457823" y="2954062"/>
            <a:ext cx="2665412" cy="474938"/>
          </a:xfrm>
          <a:prstGeom prst="rect">
            <a:avLst/>
          </a:prstGeom>
          <a:noFill/>
        </p:spPr>
        <p:txBody>
          <a:bodyPr wrap="square">
            <a:spAutoFit/>
          </a:bodyPr>
          <a:lstStyle/>
          <a:p>
            <a:pPr marR="0" lvl="0">
              <a:lnSpc>
                <a:spcPct val="107000"/>
              </a:lnSpc>
              <a:spcBef>
                <a:spcPts val="0"/>
              </a:spcBef>
              <a:spcAft>
                <a:spcPts val="800"/>
              </a:spcAft>
            </a:pPr>
            <a:r>
              <a:rPr lang="en-US" sz="2400" b="1" dirty="0">
                <a:solidFill>
                  <a:schemeClr val="accent2"/>
                </a:solidFill>
                <a:effectLst/>
                <a:latin typeface="Poppins SemiBold" panose="00000700000000000000" pitchFamily="2" charset="0"/>
                <a:ea typeface="Calibri" panose="020F0502020204030204" pitchFamily="34" charset="0"/>
                <a:cs typeface="Poppins SemiBold" panose="00000700000000000000" pitchFamily="2" charset="0"/>
              </a:rPr>
              <a:t>Chamber 2</a:t>
            </a:r>
          </a:p>
        </p:txBody>
      </p:sp>
      <p:pic>
        <p:nvPicPr>
          <p:cNvPr id="22" name="Graphic 21" descr="User outline">
            <a:extLst>
              <a:ext uri="{FF2B5EF4-FFF2-40B4-BE49-F238E27FC236}">
                <a16:creationId xmlns:a16="http://schemas.microsoft.com/office/drawing/2014/main" id="{747C1D6C-AE8E-8624-8EFA-7331670FA0C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0110" y="3103665"/>
            <a:ext cx="3147367" cy="3147367"/>
          </a:xfrm>
          <a:prstGeom prst="rect">
            <a:avLst/>
          </a:prstGeom>
        </p:spPr>
      </p:pic>
      <p:sp>
        <p:nvSpPr>
          <p:cNvPr id="23" name="TextBox 22">
            <a:extLst>
              <a:ext uri="{FF2B5EF4-FFF2-40B4-BE49-F238E27FC236}">
                <a16:creationId xmlns:a16="http://schemas.microsoft.com/office/drawing/2014/main" id="{C522F4FA-2FCB-FF74-060F-0269BFB62497}"/>
              </a:ext>
            </a:extLst>
          </p:cNvPr>
          <p:cNvSpPr txBox="1"/>
          <p:nvPr/>
        </p:nvSpPr>
        <p:spPr>
          <a:xfrm>
            <a:off x="7153275" y="583080"/>
            <a:ext cx="4429125" cy="1744517"/>
          </a:xfrm>
          <a:prstGeom prst="rect">
            <a:avLst/>
          </a:prstGeom>
          <a:noFill/>
        </p:spPr>
        <p:txBody>
          <a:bodyPr wrap="square" rtlCol="0">
            <a:spAutoFit/>
          </a:bodyPr>
          <a:lstStyle/>
          <a:p>
            <a:pPr>
              <a:lnSpc>
                <a:spcPct val="114000"/>
              </a:lnSpc>
            </a:pPr>
            <a:r>
              <a:rPr lang="en-US" sz="3200" dirty="0">
                <a:effectLst/>
                <a:latin typeface="Poppins SemiBold" panose="00000700000000000000" pitchFamily="2" charset="0"/>
                <a:ea typeface="Calibri" panose="020F0502020204030204" pitchFamily="34" charset="0"/>
                <a:cs typeface="Poppins SemiBold" panose="00000700000000000000" pitchFamily="2" charset="0"/>
              </a:rPr>
              <a:t>Every step can require messaging</a:t>
            </a:r>
          </a:p>
          <a:p>
            <a:pPr>
              <a:lnSpc>
                <a:spcPct val="114000"/>
              </a:lnSpc>
            </a:pPr>
            <a:endParaRPr lang="en-US" sz="3200" dirty="0"/>
          </a:p>
        </p:txBody>
      </p:sp>
    </p:spTree>
    <p:extLst>
      <p:ext uri="{BB962C8B-B14F-4D97-AF65-F5344CB8AC3E}">
        <p14:creationId xmlns:p14="http://schemas.microsoft.com/office/powerpoint/2010/main" val="2570550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b8b8c88-2931-442a-9176-ed1e31b768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E22F953632744B89363D4D1389BB88" ma:contentTypeVersion="14" ma:contentTypeDescription="Create a new document." ma:contentTypeScope="" ma:versionID="c6c32986eccd726beb0b697daba7f413">
  <xsd:schema xmlns:xsd="http://www.w3.org/2001/XMLSchema" xmlns:xs="http://www.w3.org/2001/XMLSchema" xmlns:p="http://schemas.microsoft.com/office/2006/metadata/properties" xmlns:ns3="f7cf5430-3ce8-4817-b980-aa098421954f" xmlns:ns4="9b8b8c88-2931-442a-9176-ed1e31b76824" targetNamespace="http://schemas.microsoft.com/office/2006/metadata/properties" ma:root="true" ma:fieldsID="c74fc59bed7c435c7453b9f9810fedaf" ns3:_="" ns4:_="">
    <xsd:import namespace="f7cf5430-3ce8-4817-b980-aa098421954f"/>
    <xsd:import namespace="9b8b8c88-2931-442a-9176-ed1e31b7682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f5430-3ce8-4817-b980-aa098421954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b8c88-2931-442a-9176-ed1e31b7682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63400B-D617-4C44-9AB4-844498C013F6}">
  <ds:schemaRefs>
    <ds:schemaRef ds:uri="http://schemas.microsoft.com/sharepoint/v3/contenttype/forms"/>
  </ds:schemaRefs>
</ds:datastoreItem>
</file>

<file path=customXml/itemProps2.xml><?xml version="1.0" encoding="utf-8"?>
<ds:datastoreItem xmlns:ds="http://schemas.openxmlformats.org/officeDocument/2006/customXml" ds:itemID="{60463B2A-6730-4646-9EE6-0251F0A0951C}">
  <ds:schemaRefs>
    <ds:schemaRef ds:uri="http://schemas.microsoft.com/office/2006/documentManagement/types"/>
    <ds:schemaRef ds:uri="9b8b8c88-2931-442a-9176-ed1e31b7682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f7cf5430-3ce8-4817-b980-aa098421954f"/>
    <ds:schemaRef ds:uri="http://www.w3.org/XML/1998/namespace"/>
    <ds:schemaRef ds:uri="http://purl.org/dc/dcmitype/"/>
  </ds:schemaRefs>
</ds:datastoreItem>
</file>

<file path=customXml/itemProps3.xml><?xml version="1.0" encoding="utf-8"?>
<ds:datastoreItem xmlns:ds="http://schemas.openxmlformats.org/officeDocument/2006/customXml" ds:itemID="{ABEDCD9C-5CBC-4A12-A0F3-54D1321E1D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f5430-3ce8-4817-b980-aa098421954f"/>
    <ds:schemaRef ds:uri="9b8b8c88-2931-442a-9176-ed1e31b768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384</TotalTime>
  <Words>2965</Words>
  <Application>Microsoft Office PowerPoint</Application>
  <PresentationFormat>Widescreen</PresentationFormat>
  <Paragraphs>232</Paragraphs>
  <Slides>33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Aharoni</vt:lpstr>
      <vt:lpstr>Arial</vt:lpstr>
      <vt:lpstr>Calibri</vt:lpstr>
      <vt:lpstr>Calibri Light</vt:lpstr>
      <vt:lpstr>Courier New</vt:lpstr>
      <vt:lpstr>Poppins</vt:lpstr>
      <vt:lpstr>Poppins SemiBold</vt:lpstr>
      <vt:lpstr>Symbol</vt:lpstr>
      <vt:lpstr>Office Theme</vt:lpstr>
      <vt:lpstr>Legislative basics  February 21, 2023</vt:lpstr>
      <vt:lpstr>Who we are …</vt:lpstr>
      <vt:lpstr>PowerPoint Presentation</vt:lpstr>
      <vt:lpstr>How do you influence public policy?</vt:lpstr>
      <vt:lpstr>PowerPoint Presentation</vt:lpstr>
      <vt:lpstr>PowerPoint Presentation</vt:lpstr>
      <vt:lpstr>PowerPoint Presentation</vt:lpstr>
      <vt:lpstr>Bare basics – Washington State Legislature</vt:lpstr>
      <vt:lpstr>PowerPoint Presentation</vt:lpstr>
      <vt:lpstr>And they’re off … bill making</vt:lpstr>
      <vt:lpstr>And they’re off … bill making</vt:lpstr>
      <vt:lpstr>And they’re off … bill making</vt:lpstr>
      <vt:lpstr>PowerPoint Presentation</vt:lpstr>
      <vt:lpstr>Why advocate?</vt:lpstr>
      <vt:lpstr>2 times/ways to advocate</vt:lpstr>
      <vt:lpstr>PowerPoint Presentation</vt:lpstr>
      <vt:lpstr>PowerPoint Presentation</vt:lpstr>
      <vt:lpstr>PowerPoint Presentation</vt:lpstr>
      <vt:lpstr>PowerPoint Presentation</vt:lpstr>
      <vt:lpstr>Advocacy @ The Arc of King County</vt:lpstr>
      <vt:lpstr>Education bills we are tracking</vt:lpstr>
      <vt:lpstr>Other big ones</vt:lpstr>
      <vt:lpstr>PowerPoint Presentation</vt:lpstr>
      <vt:lpstr>Who to contact</vt:lpstr>
      <vt:lpstr>PowerPoint Presentation</vt:lpstr>
      <vt:lpstr>When to contact</vt:lpstr>
      <vt:lpstr>Timing is important</vt:lpstr>
      <vt:lpstr>How often?</vt:lpstr>
      <vt:lpstr>PowerPoint Presentation</vt:lpstr>
      <vt:lpstr>Know what you want to say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Legislative Session Overview &amp; Message Writing workshop  January 7, 2023</dc:title>
  <dc:creator>Ramona Hattendorf</dc:creator>
  <cp:lastModifiedBy>Ramona Hattendorf</cp:lastModifiedBy>
  <cp:revision>5</cp:revision>
  <dcterms:created xsi:type="dcterms:W3CDTF">2023-01-07T05:59:23Z</dcterms:created>
  <dcterms:modified xsi:type="dcterms:W3CDTF">2023-02-22T01:41:03Z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0x010100C6E22F953632744B89363D4D1389BB88</vt:lpwstr>
  </property>
</Properties>
</file>